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556500" cy="10693400"/>
  <p:notesSz cx="7556500" cy="10693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F76"/>
    <a:srgbClr val="C28938"/>
    <a:srgbClr val="C08736"/>
    <a:srgbClr val="B98332"/>
    <a:srgbClr val="E60C78"/>
    <a:srgbClr val="422F86"/>
    <a:srgbClr val="38C2E5"/>
    <a:srgbClr val="58A7CF"/>
    <a:srgbClr val="9E6227"/>
    <a:srgbClr val="C5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888" y="-1182"/>
      </p:cViewPr>
      <p:guideLst>
        <p:guide orient="horz" pos="288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82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9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9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A9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6204" y="985380"/>
            <a:ext cx="6550441" cy="833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A9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0" y="10692003"/>
                </a:moveTo>
                <a:lnTo>
                  <a:pt x="7559992" y="10692003"/>
                </a:lnTo>
                <a:lnTo>
                  <a:pt x="7559992" y="0"/>
                </a:lnTo>
                <a:lnTo>
                  <a:pt x="0" y="0"/>
                </a:lnTo>
                <a:lnTo>
                  <a:pt x="0" y="10692003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18" name="图片 17" descr="QQ图片20190402121055">
            <a:extLst>
              <a:ext uri="{FF2B5EF4-FFF2-40B4-BE49-F238E27FC236}">
                <a16:creationId xmlns:a16="http://schemas.microsoft.com/office/drawing/2014/main" id="{799E7990-8FD2-4B92-8A4F-EFDDD5ED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065" y="7923460"/>
            <a:ext cx="4064766" cy="26542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18899" y="0"/>
            <a:ext cx="7041515" cy="7488555"/>
          </a:xfrm>
          <a:custGeom>
            <a:avLst/>
            <a:gdLst/>
            <a:ahLst/>
            <a:cxnLst/>
            <a:rect l="l" t="t" r="r" b="b"/>
            <a:pathLst>
              <a:path w="7041515" h="7488555">
                <a:moveTo>
                  <a:pt x="7041095" y="0"/>
                </a:moveTo>
                <a:lnTo>
                  <a:pt x="0" y="0"/>
                </a:lnTo>
                <a:lnTo>
                  <a:pt x="0" y="7488453"/>
                </a:lnTo>
                <a:lnTo>
                  <a:pt x="7041095" y="4006215"/>
                </a:lnTo>
                <a:lnTo>
                  <a:pt x="7041095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1998" y="676465"/>
            <a:ext cx="6048375" cy="8855710"/>
          </a:xfrm>
          <a:custGeom>
            <a:avLst/>
            <a:gdLst/>
            <a:ahLst/>
            <a:cxnLst/>
            <a:rect l="l" t="t" r="r" b="b"/>
            <a:pathLst>
              <a:path w="6048375" h="8855710">
                <a:moveTo>
                  <a:pt x="6048006" y="0"/>
                </a:moveTo>
                <a:lnTo>
                  <a:pt x="0" y="3005340"/>
                </a:lnTo>
                <a:lnTo>
                  <a:pt x="0" y="8855532"/>
                </a:lnTo>
                <a:lnTo>
                  <a:pt x="6048006" y="5860618"/>
                </a:lnTo>
                <a:lnTo>
                  <a:pt x="604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1998" y="676465"/>
            <a:ext cx="6047994" cy="8667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12199" y="506933"/>
            <a:ext cx="3576954" cy="1890261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40"/>
              </a:spcBef>
            </a:pPr>
            <a:r>
              <a:rPr lang="en-US" sz="3400" spc="-45" dirty="0" err="1">
                <a:solidFill>
                  <a:schemeClr val="bg1"/>
                </a:solidFill>
              </a:rPr>
              <a:t>taikongbot</a:t>
            </a:r>
            <a:br>
              <a:rPr lang="en-US" sz="3400" spc="-45" dirty="0">
                <a:solidFill>
                  <a:schemeClr val="bg1"/>
                </a:solidFill>
              </a:rPr>
            </a:br>
            <a:r>
              <a:rPr sz="3400" spc="30" dirty="0">
                <a:solidFill>
                  <a:schemeClr val="bg1"/>
                </a:solidFill>
              </a:rPr>
              <a:t>TECHNICAL  </a:t>
            </a:r>
            <a:r>
              <a:rPr sz="3400" spc="-35" dirty="0">
                <a:solidFill>
                  <a:schemeClr val="bg1"/>
                </a:solidFill>
              </a:rPr>
              <a:t>GYPSUM</a:t>
            </a:r>
            <a:r>
              <a:rPr sz="3400" spc="-180" dirty="0">
                <a:solidFill>
                  <a:schemeClr val="bg1"/>
                </a:solidFill>
              </a:rPr>
              <a:t> </a:t>
            </a:r>
            <a:r>
              <a:rPr sz="3400" spc="20" dirty="0">
                <a:solidFill>
                  <a:schemeClr val="bg1"/>
                </a:solidFill>
              </a:rPr>
              <a:t>BOARD  </a:t>
            </a:r>
            <a:r>
              <a:rPr sz="3400" spc="50" dirty="0">
                <a:solidFill>
                  <a:schemeClr val="bg1"/>
                </a:solidFill>
              </a:rPr>
              <a:t>PORTFOLIO</a:t>
            </a:r>
            <a:endParaRPr sz="3400" dirty="0"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52045" y="5128806"/>
            <a:ext cx="1508125" cy="2654300"/>
          </a:xfrm>
          <a:custGeom>
            <a:avLst/>
            <a:gdLst/>
            <a:ahLst/>
            <a:cxnLst/>
            <a:rect l="l" t="t" r="r" b="b"/>
            <a:pathLst>
              <a:path w="1508125" h="2654300">
                <a:moveTo>
                  <a:pt x="1507947" y="0"/>
                </a:moveTo>
                <a:lnTo>
                  <a:pt x="0" y="737412"/>
                </a:lnTo>
                <a:lnTo>
                  <a:pt x="0" y="2654173"/>
                </a:lnTo>
                <a:lnTo>
                  <a:pt x="1507947" y="1908594"/>
                </a:lnTo>
                <a:lnTo>
                  <a:pt x="1507947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0D982BCE-BC4C-42B8-8C23-36E7CDA749A5}"/>
              </a:ext>
            </a:extLst>
          </p:cNvPr>
          <p:cNvSpPr/>
          <p:nvPr/>
        </p:nvSpPr>
        <p:spPr>
          <a:xfrm>
            <a:off x="5413829" y="5152571"/>
            <a:ext cx="638628" cy="2162629"/>
          </a:xfrm>
          <a:custGeom>
            <a:avLst/>
            <a:gdLst>
              <a:gd name="connsiteX0" fmla="*/ 0 w 638628"/>
              <a:gd name="connsiteY0" fmla="*/ 0 h 2162629"/>
              <a:gd name="connsiteX1" fmla="*/ 638628 w 638628"/>
              <a:gd name="connsiteY1" fmla="*/ 290286 h 2162629"/>
              <a:gd name="connsiteX2" fmla="*/ 624114 w 638628"/>
              <a:gd name="connsiteY2" fmla="*/ 2162629 h 2162629"/>
              <a:gd name="connsiteX3" fmla="*/ 29028 w 638628"/>
              <a:gd name="connsiteY3" fmla="*/ 2162629 h 2162629"/>
              <a:gd name="connsiteX4" fmla="*/ 0 w 638628"/>
              <a:gd name="connsiteY4" fmla="*/ 0 h 216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628" h="2162629">
                <a:moveTo>
                  <a:pt x="0" y="0"/>
                </a:moveTo>
                <a:lnTo>
                  <a:pt x="638628" y="290286"/>
                </a:lnTo>
                <a:lnTo>
                  <a:pt x="624114" y="2162629"/>
                </a:lnTo>
                <a:lnTo>
                  <a:pt x="29028" y="2162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F4D34D-8E00-41A0-AA4F-2A1B95161DD1}"/>
              </a:ext>
            </a:extLst>
          </p:cNvPr>
          <p:cNvSpPr/>
          <p:nvPr/>
        </p:nvSpPr>
        <p:spPr>
          <a:xfrm>
            <a:off x="4380113" y="5152571"/>
            <a:ext cx="638628" cy="2162629"/>
          </a:xfrm>
          <a:custGeom>
            <a:avLst/>
            <a:gdLst>
              <a:gd name="connsiteX0" fmla="*/ 0 w 638628"/>
              <a:gd name="connsiteY0" fmla="*/ 0 h 2162629"/>
              <a:gd name="connsiteX1" fmla="*/ 638628 w 638628"/>
              <a:gd name="connsiteY1" fmla="*/ 290286 h 2162629"/>
              <a:gd name="connsiteX2" fmla="*/ 624114 w 638628"/>
              <a:gd name="connsiteY2" fmla="*/ 2162629 h 2162629"/>
              <a:gd name="connsiteX3" fmla="*/ 29028 w 638628"/>
              <a:gd name="connsiteY3" fmla="*/ 2162629 h 2162629"/>
              <a:gd name="connsiteX4" fmla="*/ 0 w 638628"/>
              <a:gd name="connsiteY4" fmla="*/ 0 h 2162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628" h="2162629">
                <a:moveTo>
                  <a:pt x="0" y="0"/>
                </a:moveTo>
                <a:lnTo>
                  <a:pt x="638628" y="290286"/>
                </a:lnTo>
                <a:lnTo>
                  <a:pt x="624114" y="2162629"/>
                </a:lnTo>
                <a:lnTo>
                  <a:pt x="29028" y="216262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5E62F66-6993-4B25-A04B-F8E7F37449F1}"/>
              </a:ext>
            </a:extLst>
          </p:cNvPr>
          <p:cNvSpPr/>
          <p:nvPr/>
        </p:nvSpPr>
        <p:spPr>
          <a:xfrm>
            <a:off x="3422377" y="5181405"/>
            <a:ext cx="478972" cy="2133600"/>
          </a:xfrm>
          <a:custGeom>
            <a:avLst/>
            <a:gdLst>
              <a:gd name="connsiteX0" fmla="*/ 0 w 638628"/>
              <a:gd name="connsiteY0" fmla="*/ 0 h 2162629"/>
              <a:gd name="connsiteX1" fmla="*/ 638628 w 638628"/>
              <a:gd name="connsiteY1" fmla="*/ 290286 h 2162629"/>
              <a:gd name="connsiteX2" fmla="*/ 624114 w 638628"/>
              <a:gd name="connsiteY2" fmla="*/ 2162629 h 2162629"/>
              <a:gd name="connsiteX3" fmla="*/ 29028 w 638628"/>
              <a:gd name="connsiteY3" fmla="*/ 2162629 h 2162629"/>
              <a:gd name="connsiteX4" fmla="*/ 0 w 638628"/>
              <a:gd name="connsiteY4" fmla="*/ 0 h 2162629"/>
              <a:gd name="connsiteX0" fmla="*/ 0 w 624114"/>
              <a:gd name="connsiteY0" fmla="*/ 0 h 2162629"/>
              <a:gd name="connsiteX1" fmla="*/ 449943 w 624114"/>
              <a:gd name="connsiteY1" fmla="*/ 304800 h 2162629"/>
              <a:gd name="connsiteX2" fmla="*/ 624114 w 624114"/>
              <a:gd name="connsiteY2" fmla="*/ 2162629 h 2162629"/>
              <a:gd name="connsiteX3" fmla="*/ 29028 w 624114"/>
              <a:gd name="connsiteY3" fmla="*/ 2162629 h 2162629"/>
              <a:gd name="connsiteX4" fmla="*/ 0 w 624114"/>
              <a:gd name="connsiteY4" fmla="*/ 0 h 2162629"/>
              <a:gd name="connsiteX0" fmla="*/ 0 w 508000"/>
              <a:gd name="connsiteY0" fmla="*/ 0 h 2162629"/>
              <a:gd name="connsiteX1" fmla="*/ 449943 w 508000"/>
              <a:gd name="connsiteY1" fmla="*/ 304800 h 2162629"/>
              <a:gd name="connsiteX2" fmla="*/ 508000 w 508000"/>
              <a:gd name="connsiteY2" fmla="*/ 1973943 h 2162629"/>
              <a:gd name="connsiteX3" fmla="*/ 29028 w 508000"/>
              <a:gd name="connsiteY3" fmla="*/ 2162629 h 2162629"/>
              <a:gd name="connsiteX4" fmla="*/ 0 w 508000"/>
              <a:gd name="connsiteY4" fmla="*/ 0 h 2162629"/>
              <a:gd name="connsiteX0" fmla="*/ 0 w 508000"/>
              <a:gd name="connsiteY0" fmla="*/ 0 h 2133600"/>
              <a:gd name="connsiteX1" fmla="*/ 449943 w 508000"/>
              <a:gd name="connsiteY1" fmla="*/ 304800 h 2133600"/>
              <a:gd name="connsiteX2" fmla="*/ 508000 w 508000"/>
              <a:gd name="connsiteY2" fmla="*/ 1973943 h 2133600"/>
              <a:gd name="connsiteX3" fmla="*/ 29028 w 508000"/>
              <a:gd name="connsiteY3" fmla="*/ 2133600 h 2133600"/>
              <a:gd name="connsiteX4" fmla="*/ 0 w 508000"/>
              <a:gd name="connsiteY4" fmla="*/ 0 h 2133600"/>
              <a:gd name="connsiteX0" fmla="*/ 0 w 464458"/>
              <a:gd name="connsiteY0" fmla="*/ 0 h 2133600"/>
              <a:gd name="connsiteX1" fmla="*/ 449943 w 464458"/>
              <a:gd name="connsiteY1" fmla="*/ 304800 h 2133600"/>
              <a:gd name="connsiteX2" fmla="*/ 464458 w 464458"/>
              <a:gd name="connsiteY2" fmla="*/ 2119086 h 2133600"/>
              <a:gd name="connsiteX3" fmla="*/ 29028 w 464458"/>
              <a:gd name="connsiteY3" fmla="*/ 2133600 h 2133600"/>
              <a:gd name="connsiteX4" fmla="*/ 0 w 464458"/>
              <a:gd name="connsiteY4" fmla="*/ 0 h 2133600"/>
              <a:gd name="connsiteX0" fmla="*/ 0 w 449943"/>
              <a:gd name="connsiteY0" fmla="*/ 0 h 2133600"/>
              <a:gd name="connsiteX1" fmla="*/ 449943 w 449943"/>
              <a:gd name="connsiteY1" fmla="*/ 304800 h 2133600"/>
              <a:gd name="connsiteX2" fmla="*/ 435429 w 449943"/>
              <a:gd name="connsiteY2" fmla="*/ 2104572 h 2133600"/>
              <a:gd name="connsiteX3" fmla="*/ 29028 w 449943"/>
              <a:gd name="connsiteY3" fmla="*/ 2133600 h 2133600"/>
              <a:gd name="connsiteX4" fmla="*/ 0 w 449943"/>
              <a:gd name="connsiteY4" fmla="*/ 0 h 2133600"/>
              <a:gd name="connsiteX0" fmla="*/ 0 w 478972"/>
              <a:gd name="connsiteY0" fmla="*/ 0 h 2133600"/>
              <a:gd name="connsiteX1" fmla="*/ 449943 w 478972"/>
              <a:gd name="connsiteY1" fmla="*/ 304800 h 2133600"/>
              <a:gd name="connsiteX2" fmla="*/ 478972 w 478972"/>
              <a:gd name="connsiteY2" fmla="*/ 2075543 h 2133600"/>
              <a:gd name="connsiteX3" fmla="*/ 29028 w 478972"/>
              <a:gd name="connsiteY3" fmla="*/ 2133600 h 2133600"/>
              <a:gd name="connsiteX4" fmla="*/ 0 w 478972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72" h="2133600">
                <a:moveTo>
                  <a:pt x="0" y="0"/>
                </a:moveTo>
                <a:lnTo>
                  <a:pt x="449943" y="304800"/>
                </a:lnTo>
                <a:lnTo>
                  <a:pt x="478972" y="2075543"/>
                </a:lnTo>
                <a:lnTo>
                  <a:pt x="29028" y="213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E536015F-440A-427F-B3C8-A97F411C211F}"/>
              </a:ext>
            </a:extLst>
          </p:cNvPr>
          <p:cNvSpPr/>
          <p:nvPr/>
        </p:nvSpPr>
        <p:spPr>
          <a:xfrm>
            <a:off x="2529378" y="5152571"/>
            <a:ext cx="478972" cy="2133600"/>
          </a:xfrm>
          <a:custGeom>
            <a:avLst/>
            <a:gdLst>
              <a:gd name="connsiteX0" fmla="*/ 0 w 638628"/>
              <a:gd name="connsiteY0" fmla="*/ 0 h 2162629"/>
              <a:gd name="connsiteX1" fmla="*/ 638628 w 638628"/>
              <a:gd name="connsiteY1" fmla="*/ 290286 h 2162629"/>
              <a:gd name="connsiteX2" fmla="*/ 624114 w 638628"/>
              <a:gd name="connsiteY2" fmla="*/ 2162629 h 2162629"/>
              <a:gd name="connsiteX3" fmla="*/ 29028 w 638628"/>
              <a:gd name="connsiteY3" fmla="*/ 2162629 h 2162629"/>
              <a:gd name="connsiteX4" fmla="*/ 0 w 638628"/>
              <a:gd name="connsiteY4" fmla="*/ 0 h 2162629"/>
              <a:gd name="connsiteX0" fmla="*/ 0 w 624114"/>
              <a:gd name="connsiteY0" fmla="*/ 0 h 2162629"/>
              <a:gd name="connsiteX1" fmla="*/ 449943 w 624114"/>
              <a:gd name="connsiteY1" fmla="*/ 304800 h 2162629"/>
              <a:gd name="connsiteX2" fmla="*/ 624114 w 624114"/>
              <a:gd name="connsiteY2" fmla="*/ 2162629 h 2162629"/>
              <a:gd name="connsiteX3" fmla="*/ 29028 w 624114"/>
              <a:gd name="connsiteY3" fmla="*/ 2162629 h 2162629"/>
              <a:gd name="connsiteX4" fmla="*/ 0 w 624114"/>
              <a:gd name="connsiteY4" fmla="*/ 0 h 2162629"/>
              <a:gd name="connsiteX0" fmla="*/ 0 w 508000"/>
              <a:gd name="connsiteY0" fmla="*/ 0 h 2162629"/>
              <a:gd name="connsiteX1" fmla="*/ 449943 w 508000"/>
              <a:gd name="connsiteY1" fmla="*/ 304800 h 2162629"/>
              <a:gd name="connsiteX2" fmla="*/ 508000 w 508000"/>
              <a:gd name="connsiteY2" fmla="*/ 1973943 h 2162629"/>
              <a:gd name="connsiteX3" fmla="*/ 29028 w 508000"/>
              <a:gd name="connsiteY3" fmla="*/ 2162629 h 2162629"/>
              <a:gd name="connsiteX4" fmla="*/ 0 w 508000"/>
              <a:gd name="connsiteY4" fmla="*/ 0 h 2162629"/>
              <a:gd name="connsiteX0" fmla="*/ 0 w 508000"/>
              <a:gd name="connsiteY0" fmla="*/ 0 h 2133600"/>
              <a:gd name="connsiteX1" fmla="*/ 449943 w 508000"/>
              <a:gd name="connsiteY1" fmla="*/ 304800 h 2133600"/>
              <a:gd name="connsiteX2" fmla="*/ 508000 w 508000"/>
              <a:gd name="connsiteY2" fmla="*/ 1973943 h 2133600"/>
              <a:gd name="connsiteX3" fmla="*/ 29028 w 508000"/>
              <a:gd name="connsiteY3" fmla="*/ 2133600 h 2133600"/>
              <a:gd name="connsiteX4" fmla="*/ 0 w 508000"/>
              <a:gd name="connsiteY4" fmla="*/ 0 h 2133600"/>
              <a:gd name="connsiteX0" fmla="*/ 0 w 464458"/>
              <a:gd name="connsiteY0" fmla="*/ 0 h 2133600"/>
              <a:gd name="connsiteX1" fmla="*/ 449943 w 464458"/>
              <a:gd name="connsiteY1" fmla="*/ 304800 h 2133600"/>
              <a:gd name="connsiteX2" fmla="*/ 464458 w 464458"/>
              <a:gd name="connsiteY2" fmla="*/ 2119086 h 2133600"/>
              <a:gd name="connsiteX3" fmla="*/ 29028 w 464458"/>
              <a:gd name="connsiteY3" fmla="*/ 2133600 h 2133600"/>
              <a:gd name="connsiteX4" fmla="*/ 0 w 464458"/>
              <a:gd name="connsiteY4" fmla="*/ 0 h 2133600"/>
              <a:gd name="connsiteX0" fmla="*/ 0 w 449943"/>
              <a:gd name="connsiteY0" fmla="*/ 0 h 2133600"/>
              <a:gd name="connsiteX1" fmla="*/ 449943 w 449943"/>
              <a:gd name="connsiteY1" fmla="*/ 304800 h 2133600"/>
              <a:gd name="connsiteX2" fmla="*/ 435429 w 449943"/>
              <a:gd name="connsiteY2" fmla="*/ 2104572 h 2133600"/>
              <a:gd name="connsiteX3" fmla="*/ 29028 w 449943"/>
              <a:gd name="connsiteY3" fmla="*/ 2133600 h 2133600"/>
              <a:gd name="connsiteX4" fmla="*/ 0 w 449943"/>
              <a:gd name="connsiteY4" fmla="*/ 0 h 2133600"/>
              <a:gd name="connsiteX0" fmla="*/ 0 w 478972"/>
              <a:gd name="connsiteY0" fmla="*/ 0 h 2133600"/>
              <a:gd name="connsiteX1" fmla="*/ 449943 w 478972"/>
              <a:gd name="connsiteY1" fmla="*/ 304800 h 2133600"/>
              <a:gd name="connsiteX2" fmla="*/ 478972 w 478972"/>
              <a:gd name="connsiteY2" fmla="*/ 2075543 h 2133600"/>
              <a:gd name="connsiteX3" fmla="*/ 29028 w 478972"/>
              <a:gd name="connsiteY3" fmla="*/ 2133600 h 2133600"/>
              <a:gd name="connsiteX4" fmla="*/ 0 w 478972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972" h="2133600">
                <a:moveTo>
                  <a:pt x="0" y="0"/>
                </a:moveTo>
                <a:lnTo>
                  <a:pt x="449943" y="304800"/>
                </a:lnTo>
                <a:lnTo>
                  <a:pt x="478972" y="2075543"/>
                </a:lnTo>
                <a:lnTo>
                  <a:pt x="29028" y="2133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QQ图片20190402121055">
            <a:extLst>
              <a:ext uri="{FF2B5EF4-FFF2-40B4-BE49-F238E27FC236}">
                <a16:creationId xmlns:a16="http://schemas.microsoft.com/office/drawing/2014/main" id="{1EBC7186-9ED9-474E-8554-10181C9E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23724" y="5504990"/>
            <a:ext cx="3044495" cy="1988060"/>
          </a:xfrm>
          <a:prstGeom prst="rect">
            <a:avLst/>
          </a:prstGeom>
        </p:spPr>
      </p:pic>
      <p:pic>
        <p:nvPicPr>
          <p:cNvPr id="27" name="图片 26" descr="QQ图片20190402121055">
            <a:extLst>
              <a:ext uri="{FF2B5EF4-FFF2-40B4-BE49-F238E27FC236}">
                <a16:creationId xmlns:a16="http://schemas.microsoft.com/office/drawing/2014/main" id="{A274AECA-4D74-4C83-B803-5A00F142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52759" y="5652858"/>
            <a:ext cx="3044495" cy="1988060"/>
          </a:xfrm>
          <a:prstGeom prst="rect">
            <a:avLst/>
          </a:prstGeom>
        </p:spPr>
      </p:pic>
      <p:pic>
        <p:nvPicPr>
          <p:cNvPr id="28" name="图片 27" descr="QQ图片20190402121055">
            <a:extLst>
              <a:ext uri="{FF2B5EF4-FFF2-40B4-BE49-F238E27FC236}">
                <a16:creationId xmlns:a16="http://schemas.microsoft.com/office/drawing/2014/main" id="{0E443F10-7619-4A84-A45B-012393D8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11165" y="5717468"/>
            <a:ext cx="3044495" cy="1988060"/>
          </a:xfrm>
          <a:prstGeom prst="rect">
            <a:avLst/>
          </a:prstGeom>
        </p:spPr>
      </p:pic>
      <p:pic>
        <p:nvPicPr>
          <p:cNvPr id="29" name="图片 28" descr="QQ图片20190402121055">
            <a:extLst>
              <a:ext uri="{FF2B5EF4-FFF2-40B4-BE49-F238E27FC236}">
                <a16:creationId xmlns:a16="http://schemas.microsoft.com/office/drawing/2014/main" id="{96DF79B0-7C5D-4D2B-BC60-DE32519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95676" y="5823398"/>
            <a:ext cx="2873042" cy="1876101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8BA92158-080C-4025-B13F-8D227421F636}"/>
              </a:ext>
            </a:extLst>
          </p:cNvPr>
          <p:cNvSpPr/>
          <p:nvPr/>
        </p:nvSpPr>
        <p:spPr>
          <a:xfrm>
            <a:off x="5239657" y="4978400"/>
            <a:ext cx="188686" cy="2293257"/>
          </a:xfrm>
          <a:custGeom>
            <a:avLst/>
            <a:gdLst>
              <a:gd name="connsiteX0" fmla="*/ 130629 w 188686"/>
              <a:gd name="connsiteY0" fmla="*/ 159657 h 2293257"/>
              <a:gd name="connsiteX1" fmla="*/ 174172 w 188686"/>
              <a:gd name="connsiteY1" fmla="*/ 203200 h 2293257"/>
              <a:gd name="connsiteX2" fmla="*/ 159657 w 188686"/>
              <a:gd name="connsiteY2" fmla="*/ 2293257 h 2293257"/>
              <a:gd name="connsiteX3" fmla="*/ 0 w 188686"/>
              <a:gd name="connsiteY3" fmla="*/ 2162629 h 2293257"/>
              <a:gd name="connsiteX4" fmla="*/ 14514 w 188686"/>
              <a:gd name="connsiteY4" fmla="*/ 0 h 2293257"/>
              <a:gd name="connsiteX5" fmla="*/ 188686 w 188686"/>
              <a:gd name="connsiteY5" fmla="*/ 188686 h 22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86" h="2293257">
                <a:moveTo>
                  <a:pt x="130629" y="159657"/>
                </a:moveTo>
                <a:lnTo>
                  <a:pt x="174172" y="203200"/>
                </a:lnTo>
                <a:lnTo>
                  <a:pt x="159657" y="2293257"/>
                </a:lnTo>
                <a:lnTo>
                  <a:pt x="0" y="2162629"/>
                </a:lnTo>
                <a:lnTo>
                  <a:pt x="14514" y="0"/>
                </a:lnTo>
                <a:lnTo>
                  <a:pt x="188686" y="18868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3C4E9967-2C08-45D8-B7AD-F79D64748603}"/>
              </a:ext>
            </a:extLst>
          </p:cNvPr>
          <p:cNvSpPr/>
          <p:nvPr/>
        </p:nvSpPr>
        <p:spPr>
          <a:xfrm>
            <a:off x="4209485" y="4978400"/>
            <a:ext cx="188686" cy="2293257"/>
          </a:xfrm>
          <a:custGeom>
            <a:avLst/>
            <a:gdLst>
              <a:gd name="connsiteX0" fmla="*/ 130629 w 188686"/>
              <a:gd name="connsiteY0" fmla="*/ 159657 h 2293257"/>
              <a:gd name="connsiteX1" fmla="*/ 174172 w 188686"/>
              <a:gd name="connsiteY1" fmla="*/ 203200 h 2293257"/>
              <a:gd name="connsiteX2" fmla="*/ 159657 w 188686"/>
              <a:gd name="connsiteY2" fmla="*/ 2293257 h 2293257"/>
              <a:gd name="connsiteX3" fmla="*/ 0 w 188686"/>
              <a:gd name="connsiteY3" fmla="*/ 2162629 h 2293257"/>
              <a:gd name="connsiteX4" fmla="*/ 14514 w 188686"/>
              <a:gd name="connsiteY4" fmla="*/ 0 h 2293257"/>
              <a:gd name="connsiteX5" fmla="*/ 188686 w 188686"/>
              <a:gd name="connsiteY5" fmla="*/ 188686 h 22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86" h="2293257">
                <a:moveTo>
                  <a:pt x="130629" y="159657"/>
                </a:moveTo>
                <a:lnTo>
                  <a:pt x="174172" y="203200"/>
                </a:lnTo>
                <a:lnTo>
                  <a:pt x="159657" y="2293257"/>
                </a:lnTo>
                <a:lnTo>
                  <a:pt x="0" y="2162629"/>
                </a:lnTo>
                <a:lnTo>
                  <a:pt x="14514" y="0"/>
                </a:lnTo>
                <a:lnTo>
                  <a:pt x="188686" y="18868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F778B17C-F484-4928-9C6F-72555E29E941}"/>
              </a:ext>
            </a:extLst>
          </p:cNvPr>
          <p:cNvSpPr/>
          <p:nvPr/>
        </p:nvSpPr>
        <p:spPr>
          <a:xfrm>
            <a:off x="3265806" y="4978400"/>
            <a:ext cx="188686" cy="2293257"/>
          </a:xfrm>
          <a:custGeom>
            <a:avLst/>
            <a:gdLst>
              <a:gd name="connsiteX0" fmla="*/ 130629 w 188686"/>
              <a:gd name="connsiteY0" fmla="*/ 159657 h 2293257"/>
              <a:gd name="connsiteX1" fmla="*/ 174172 w 188686"/>
              <a:gd name="connsiteY1" fmla="*/ 203200 h 2293257"/>
              <a:gd name="connsiteX2" fmla="*/ 159657 w 188686"/>
              <a:gd name="connsiteY2" fmla="*/ 2293257 h 2293257"/>
              <a:gd name="connsiteX3" fmla="*/ 0 w 188686"/>
              <a:gd name="connsiteY3" fmla="*/ 2162629 h 2293257"/>
              <a:gd name="connsiteX4" fmla="*/ 14514 w 188686"/>
              <a:gd name="connsiteY4" fmla="*/ 0 h 2293257"/>
              <a:gd name="connsiteX5" fmla="*/ 188686 w 188686"/>
              <a:gd name="connsiteY5" fmla="*/ 188686 h 22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86" h="2293257">
                <a:moveTo>
                  <a:pt x="130629" y="159657"/>
                </a:moveTo>
                <a:lnTo>
                  <a:pt x="174172" y="203200"/>
                </a:lnTo>
                <a:lnTo>
                  <a:pt x="159657" y="2293257"/>
                </a:lnTo>
                <a:lnTo>
                  <a:pt x="0" y="2162629"/>
                </a:lnTo>
                <a:lnTo>
                  <a:pt x="14514" y="0"/>
                </a:lnTo>
                <a:lnTo>
                  <a:pt x="188686" y="18868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EF13D341-7A02-4DEB-87D0-F6EA562E1FFD}"/>
              </a:ext>
            </a:extLst>
          </p:cNvPr>
          <p:cNvSpPr/>
          <p:nvPr/>
        </p:nvSpPr>
        <p:spPr>
          <a:xfrm>
            <a:off x="2391076" y="5034643"/>
            <a:ext cx="188686" cy="2293257"/>
          </a:xfrm>
          <a:custGeom>
            <a:avLst/>
            <a:gdLst>
              <a:gd name="connsiteX0" fmla="*/ 130629 w 188686"/>
              <a:gd name="connsiteY0" fmla="*/ 159657 h 2293257"/>
              <a:gd name="connsiteX1" fmla="*/ 174172 w 188686"/>
              <a:gd name="connsiteY1" fmla="*/ 203200 h 2293257"/>
              <a:gd name="connsiteX2" fmla="*/ 159657 w 188686"/>
              <a:gd name="connsiteY2" fmla="*/ 2293257 h 2293257"/>
              <a:gd name="connsiteX3" fmla="*/ 0 w 188686"/>
              <a:gd name="connsiteY3" fmla="*/ 2162629 h 2293257"/>
              <a:gd name="connsiteX4" fmla="*/ 14514 w 188686"/>
              <a:gd name="connsiteY4" fmla="*/ 0 h 2293257"/>
              <a:gd name="connsiteX5" fmla="*/ 188686 w 188686"/>
              <a:gd name="connsiteY5" fmla="*/ 188686 h 22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86" h="2293257">
                <a:moveTo>
                  <a:pt x="130629" y="159657"/>
                </a:moveTo>
                <a:lnTo>
                  <a:pt x="174172" y="203200"/>
                </a:lnTo>
                <a:lnTo>
                  <a:pt x="159657" y="2293257"/>
                </a:lnTo>
                <a:lnTo>
                  <a:pt x="0" y="2162629"/>
                </a:lnTo>
                <a:lnTo>
                  <a:pt x="14514" y="0"/>
                </a:lnTo>
                <a:lnTo>
                  <a:pt x="188686" y="18868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bject 16">
            <a:extLst>
              <a:ext uri="{FF2B5EF4-FFF2-40B4-BE49-F238E27FC236}">
                <a16:creationId xmlns:a16="http://schemas.microsoft.com/office/drawing/2014/main" id="{311A44D5-6B0E-455E-821F-44B82C0D0405}"/>
              </a:ext>
            </a:extLst>
          </p:cNvPr>
          <p:cNvSpPr/>
          <p:nvPr/>
        </p:nvSpPr>
        <p:spPr>
          <a:xfrm>
            <a:off x="1721032" y="9908836"/>
            <a:ext cx="1289050" cy="259079"/>
          </a:xfrm>
          <a:custGeom>
            <a:avLst/>
            <a:gdLst/>
            <a:ahLst/>
            <a:cxnLst/>
            <a:rect l="l" t="t" r="r" b="b"/>
            <a:pathLst>
              <a:path w="1289050" h="259079">
                <a:moveTo>
                  <a:pt x="1288516" y="0"/>
                </a:moveTo>
                <a:lnTo>
                  <a:pt x="126085" y="0"/>
                </a:lnTo>
                <a:lnTo>
                  <a:pt x="0" y="258889"/>
                </a:lnTo>
                <a:lnTo>
                  <a:pt x="1162405" y="258889"/>
                </a:lnTo>
                <a:lnTo>
                  <a:pt x="1288516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2CF61915-7823-4552-82F8-9C6D7DCBE8EF}"/>
              </a:ext>
            </a:extLst>
          </p:cNvPr>
          <p:cNvSpPr/>
          <p:nvPr/>
        </p:nvSpPr>
        <p:spPr>
          <a:xfrm>
            <a:off x="0" y="9908830"/>
            <a:ext cx="1816100" cy="259079"/>
          </a:xfrm>
          <a:custGeom>
            <a:avLst/>
            <a:gdLst/>
            <a:ahLst/>
            <a:cxnLst/>
            <a:rect l="l" t="t" r="r" b="b"/>
            <a:pathLst>
              <a:path w="1816100" h="259079">
                <a:moveTo>
                  <a:pt x="1815757" y="0"/>
                </a:moveTo>
                <a:lnTo>
                  <a:pt x="0" y="0"/>
                </a:lnTo>
                <a:lnTo>
                  <a:pt x="0" y="258800"/>
                </a:lnTo>
                <a:lnTo>
                  <a:pt x="1689608" y="258800"/>
                </a:lnTo>
                <a:lnTo>
                  <a:pt x="1815757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bject 15">
            <a:extLst>
              <a:ext uri="{FF2B5EF4-FFF2-40B4-BE49-F238E27FC236}">
                <a16:creationId xmlns:a16="http://schemas.microsoft.com/office/drawing/2014/main" id="{CBACE06D-BA7B-4BB8-B7B5-576311472F81}"/>
              </a:ext>
            </a:extLst>
          </p:cNvPr>
          <p:cNvSpPr/>
          <p:nvPr/>
        </p:nvSpPr>
        <p:spPr>
          <a:xfrm>
            <a:off x="4705281" y="9908836"/>
            <a:ext cx="1228090" cy="259079"/>
          </a:xfrm>
          <a:custGeom>
            <a:avLst/>
            <a:gdLst/>
            <a:ahLst/>
            <a:cxnLst/>
            <a:rect l="l" t="t" r="r" b="b"/>
            <a:pathLst>
              <a:path w="1228089" h="259079">
                <a:moveTo>
                  <a:pt x="1227721" y="0"/>
                </a:moveTo>
                <a:lnTo>
                  <a:pt x="126123" y="0"/>
                </a:lnTo>
                <a:lnTo>
                  <a:pt x="0" y="258889"/>
                </a:lnTo>
                <a:lnTo>
                  <a:pt x="1101585" y="258889"/>
                </a:lnTo>
                <a:lnTo>
                  <a:pt x="1227721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5C487196-6959-4320-86B0-99091506CD6F}"/>
              </a:ext>
            </a:extLst>
          </p:cNvPr>
          <p:cNvSpPr/>
          <p:nvPr/>
        </p:nvSpPr>
        <p:spPr>
          <a:xfrm>
            <a:off x="2909578" y="9908840"/>
            <a:ext cx="878205" cy="259079"/>
          </a:xfrm>
          <a:custGeom>
            <a:avLst/>
            <a:gdLst/>
            <a:ahLst/>
            <a:cxnLst/>
            <a:rect l="l" t="t" r="r" b="b"/>
            <a:pathLst>
              <a:path w="878204" h="259079">
                <a:moveTo>
                  <a:pt x="877722" y="0"/>
                </a:moveTo>
                <a:lnTo>
                  <a:pt x="126098" y="0"/>
                </a:lnTo>
                <a:lnTo>
                  <a:pt x="0" y="258889"/>
                </a:lnTo>
                <a:lnTo>
                  <a:pt x="751611" y="258889"/>
                </a:lnTo>
                <a:lnTo>
                  <a:pt x="877722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274EB505-853C-4F28-B3DC-788F7CDCC45D}"/>
              </a:ext>
            </a:extLst>
          </p:cNvPr>
          <p:cNvSpPr/>
          <p:nvPr/>
        </p:nvSpPr>
        <p:spPr>
          <a:xfrm>
            <a:off x="5833239" y="9908830"/>
            <a:ext cx="1727200" cy="259079"/>
          </a:xfrm>
          <a:custGeom>
            <a:avLst/>
            <a:gdLst/>
            <a:ahLst/>
            <a:cxnLst/>
            <a:rect l="l" t="t" r="r" b="b"/>
            <a:pathLst>
              <a:path w="1727200" h="259079">
                <a:moveTo>
                  <a:pt x="1726755" y="0"/>
                </a:moveTo>
                <a:lnTo>
                  <a:pt x="126111" y="0"/>
                </a:lnTo>
                <a:lnTo>
                  <a:pt x="0" y="258902"/>
                </a:lnTo>
                <a:lnTo>
                  <a:pt x="1726755" y="258902"/>
                </a:lnTo>
                <a:lnTo>
                  <a:pt x="1726755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3DB97590-2831-4AB8-88B5-AE4ACF6C3E50}"/>
              </a:ext>
            </a:extLst>
          </p:cNvPr>
          <p:cNvSpPr/>
          <p:nvPr/>
        </p:nvSpPr>
        <p:spPr>
          <a:xfrm>
            <a:off x="3691804" y="9903747"/>
            <a:ext cx="1110615" cy="259079"/>
          </a:xfrm>
          <a:custGeom>
            <a:avLst/>
            <a:gdLst/>
            <a:ahLst/>
            <a:cxnLst/>
            <a:rect l="l" t="t" r="r" b="b"/>
            <a:pathLst>
              <a:path w="1110614" h="259079">
                <a:moveTo>
                  <a:pt x="1110526" y="0"/>
                </a:moveTo>
                <a:lnTo>
                  <a:pt x="126123" y="0"/>
                </a:lnTo>
                <a:lnTo>
                  <a:pt x="0" y="258889"/>
                </a:lnTo>
                <a:lnTo>
                  <a:pt x="984427" y="258889"/>
                </a:lnTo>
                <a:lnTo>
                  <a:pt x="1110526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bject 21">
            <a:extLst>
              <a:ext uri="{FF2B5EF4-FFF2-40B4-BE49-F238E27FC236}">
                <a16:creationId xmlns:a16="http://schemas.microsoft.com/office/drawing/2014/main" id="{2F764A66-CA82-4F18-9A6D-D75210F5113B}"/>
              </a:ext>
            </a:extLst>
          </p:cNvPr>
          <p:cNvSpPr txBox="1"/>
          <p:nvPr/>
        </p:nvSpPr>
        <p:spPr>
          <a:xfrm>
            <a:off x="507046" y="10257261"/>
            <a:ext cx="6446520" cy="10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600" spc="45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© </a:t>
            </a:r>
            <a:r>
              <a:rPr sz="600" spc="10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201</a:t>
            </a:r>
            <a:r>
              <a:rPr lang="en-US" sz="600" spc="10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9</a:t>
            </a:r>
            <a:r>
              <a:rPr sz="600" spc="10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 </a:t>
            </a:r>
            <a:r>
              <a:rPr sz="600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taikongbot</a:t>
            </a:r>
            <a:r>
              <a:rPr sz="600" spc="15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. </a:t>
            </a:r>
            <a:r>
              <a:rPr sz="600" spc="35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All rights </a:t>
            </a:r>
            <a:r>
              <a:rPr sz="600" spc="10" dirty="0">
                <a:solidFill>
                  <a:schemeClr val="bg1"/>
                </a:solidFill>
                <a:latin typeface="Century Gothic" panose="020B0502020202020204"/>
                <a:cs typeface="Century Gothic" panose="020B0502020202020204"/>
              </a:rPr>
              <a:t>reserved. </a:t>
            </a:r>
            <a:endParaRPr sz="600" dirty="0">
              <a:solidFill>
                <a:schemeClr val="bg1"/>
              </a:solidFill>
              <a:latin typeface="Century Gothic" panose="020B0502020202020204"/>
              <a:cs typeface="Century Gothic" panose="020B0502020202020204"/>
            </a:endParaRPr>
          </a:p>
        </p:txBody>
      </p:sp>
      <p:sp>
        <p:nvSpPr>
          <p:cNvPr id="42" name="object 29">
            <a:extLst>
              <a:ext uri="{FF2B5EF4-FFF2-40B4-BE49-F238E27FC236}">
                <a16:creationId xmlns:a16="http://schemas.microsoft.com/office/drawing/2014/main" id="{65DBBBDE-BB68-4012-84AF-BC50832FC1E1}"/>
              </a:ext>
            </a:extLst>
          </p:cNvPr>
          <p:cNvSpPr txBox="1"/>
          <p:nvPr/>
        </p:nvSpPr>
        <p:spPr>
          <a:xfrm>
            <a:off x="165735" y="9920605"/>
            <a:ext cx="1471295" cy="19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125" dirty="0">
                <a:solidFill>
                  <a:prstClr val="white"/>
                </a:solidFill>
                <a:cs typeface="Calibri" panose="020F0502020204030204"/>
              </a:rPr>
              <a:t>taikongbot.com</a:t>
            </a:r>
            <a:endParaRPr sz="1200" dirty="0">
              <a:solidFill>
                <a:prstClr val="white"/>
              </a:solidFill>
              <a:cs typeface="Calibri" panose="020F0502020204030204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7CED60E-274A-49DF-B74F-419E7720CB50}"/>
              </a:ext>
            </a:extLst>
          </p:cNvPr>
          <p:cNvGrpSpPr/>
          <p:nvPr/>
        </p:nvGrpSpPr>
        <p:grpSpPr>
          <a:xfrm>
            <a:off x="2553503" y="3588688"/>
            <a:ext cx="461665" cy="1836752"/>
            <a:chOff x="2553503" y="3588688"/>
            <a:chExt cx="461665" cy="1836752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0882F5A7-C079-43EF-8486-6842B98E4B21}"/>
                </a:ext>
              </a:extLst>
            </p:cNvPr>
            <p:cNvSpPr/>
            <p:nvPr/>
          </p:nvSpPr>
          <p:spPr>
            <a:xfrm>
              <a:off x="2575560" y="3627120"/>
              <a:ext cx="403860" cy="1798320"/>
            </a:xfrm>
            <a:custGeom>
              <a:avLst/>
              <a:gdLst>
                <a:gd name="connsiteX0" fmla="*/ 15240 w 419100"/>
                <a:gd name="connsiteY0" fmla="*/ 76200 h 1767840"/>
                <a:gd name="connsiteX1" fmla="*/ 22860 w 419100"/>
                <a:gd name="connsiteY1" fmla="*/ 1516380 h 1767840"/>
                <a:gd name="connsiteX2" fmla="*/ 411480 w 419100"/>
                <a:gd name="connsiteY2" fmla="*/ 1767840 h 1767840"/>
                <a:gd name="connsiteX3" fmla="*/ 419100 w 419100"/>
                <a:gd name="connsiteY3" fmla="*/ 15240 h 1767840"/>
                <a:gd name="connsiteX4" fmla="*/ 0 w 419100"/>
                <a:gd name="connsiteY4" fmla="*/ 0 h 1767840"/>
                <a:gd name="connsiteX5" fmla="*/ 15240 w 419100"/>
                <a:gd name="connsiteY5" fmla="*/ 76200 h 1767840"/>
                <a:gd name="connsiteX0" fmla="*/ 0 w 403860"/>
                <a:gd name="connsiteY0" fmla="*/ 106680 h 1798320"/>
                <a:gd name="connsiteX1" fmla="*/ 7620 w 403860"/>
                <a:gd name="connsiteY1" fmla="*/ 1546860 h 1798320"/>
                <a:gd name="connsiteX2" fmla="*/ 396240 w 403860"/>
                <a:gd name="connsiteY2" fmla="*/ 1798320 h 1798320"/>
                <a:gd name="connsiteX3" fmla="*/ 403860 w 403860"/>
                <a:gd name="connsiteY3" fmla="*/ 45720 h 1798320"/>
                <a:gd name="connsiteX4" fmla="*/ 22860 w 403860"/>
                <a:gd name="connsiteY4" fmla="*/ 0 h 1798320"/>
                <a:gd name="connsiteX5" fmla="*/ 0 w 403860"/>
                <a:gd name="connsiteY5" fmla="*/ 106680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" h="1798320">
                  <a:moveTo>
                    <a:pt x="0" y="106680"/>
                  </a:moveTo>
                  <a:lnTo>
                    <a:pt x="7620" y="1546860"/>
                  </a:lnTo>
                  <a:lnTo>
                    <a:pt x="396240" y="1798320"/>
                  </a:lnTo>
                  <a:lnTo>
                    <a:pt x="403860" y="45720"/>
                  </a:lnTo>
                  <a:lnTo>
                    <a:pt x="2286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0AA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7C817BA-891D-4C03-A919-59C0C2BF36DD}"/>
                </a:ext>
              </a:extLst>
            </p:cNvPr>
            <p:cNvSpPr txBox="1"/>
            <p:nvPr/>
          </p:nvSpPr>
          <p:spPr>
            <a:xfrm rot="16200000">
              <a:off x="2003271" y="4138920"/>
              <a:ext cx="1562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</a:rPr>
                <a:t>waterban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E966E9E-9BAE-48CE-8722-5F22AAF7117E}"/>
              </a:ext>
            </a:extLst>
          </p:cNvPr>
          <p:cNvGrpSpPr/>
          <p:nvPr/>
        </p:nvGrpSpPr>
        <p:grpSpPr>
          <a:xfrm>
            <a:off x="3422194" y="3342182"/>
            <a:ext cx="471635" cy="1997658"/>
            <a:chOff x="2507785" y="3427782"/>
            <a:chExt cx="471635" cy="1997658"/>
          </a:xfrm>
        </p:grpSpPr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23C2FFC9-FB5A-4ADA-ABCD-A0674A22F8BB}"/>
                </a:ext>
              </a:extLst>
            </p:cNvPr>
            <p:cNvSpPr/>
            <p:nvPr/>
          </p:nvSpPr>
          <p:spPr>
            <a:xfrm>
              <a:off x="2575560" y="3583594"/>
              <a:ext cx="403860" cy="1841846"/>
            </a:xfrm>
            <a:custGeom>
              <a:avLst/>
              <a:gdLst>
                <a:gd name="connsiteX0" fmla="*/ 15240 w 419100"/>
                <a:gd name="connsiteY0" fmla="*/ 76200 h 1767840"/>
                <a:gd name="connsiteX1" fmla="*/ 22860 w 419100"/>
                <a:gd name="connsiteY1" fmla="*/ 1516380 h 1767840"/>
                <a:gd name="connsiteX2" fmla="*/ 411480 w 419100"/>
                <a:gd name="connsiteY2" fmla="*/ 1767840 h 1767840"/>
                <a:gd name="connsiteX3" fmla="*/ 419100 w 419100"/>
                <a:gd name="connsiteY3" fmla="*/ 15240 h 1767840"/>
                <a:gd name="connsiteX4" fmla="*/ 0 w 419100"/>
                <a:gd name="connsiteY4" fmla="*/ 0 h 1767840"/>
                <a:gd name="connsiteX5" fmla="*/ 15240 w 419100"/>
                <a:gd name="connsiteY5" fmla="*/ 76200 h 1767840"/>
                <a:gd name="connsiteX0" fmla="*/ 0 w 403860"/>
                <a:gd name="connsiteY0" fmla="*/ 106680 h 1798320"/>
                <a:gd name="connsiteX1" fmla="*/ 7620 w 403860"/>
                <a:gd name="connsiteY1" fmla="*/ 1546860 h 1798320"/>
                <a:gd name="connsiteX2" fmla="*/ 396240 w 403860"/>
                <a:gd name="connsiteY2" fmla="*/ 1798320 h 1798320"/>
                <a:gd name="connsiteX3" fmla="*/ 403860 w 403860"/>
                <a:gd name="connsiteY3" fmla="*/ 45720 h 1798320"/>
                <a:gd name="connsiteX4" fmla="*/ 22860 w 403860"/>
                <a:gd name="connsiteY4" fmla="*/ 0 h 1798320"/>
                <a:gd name="connsiteX5" fmla="*/ 0 w 403860"/>
                <a:gd name="connsiteY5" fmla="*/ 106680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" h="1798320">
                  <a:moveTo>
                    <a:pt x="0" y="106680"/>
                  </a:moveTo>
                  <a:lnTo>
                    <a:pt x="7620" y="1546860"/>
                  </a:lnTo>
                  <a:lnTo>
                    <a:pt x="396240" y="1798320"/>
                  </a:lnTo>
                  <a:lnTo>
                    <a:pt x="403860" y="45720"/>
                  </a:lnTo>
                  <a:lnTo>
                    <a:pt x="2286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462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7FABEE6-E6F2-4DA8-9ECA-C1C261FE5997}"/>
                </a:ext>
              </a:extLst>
            </p:cNvPr>
            <p:cNvSpPr txBox="1"/>
            <p:nvPr/>
          </p:nvSpPr>
          <p:spPr>
            <a:xfrm rot="16200000">
              <a:off x="1812559" y="4123008"/>
              <a:ext cx="1852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</a:rPr>
                <a:t>moistureban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8D3D04-25E9-4405-9684-DF11535B9697}"/>
              </a:ext>
            </a:extLst>
          </p:cNvPr>
          <p:cNvGrpSpPr/>
          <p:nvPr/>
        </p:nvGrpSpPr>
        <p:grpSpPr>
          <a:xfrm>
            <a:off x="4427543" y="3281005"/>
            <a:ext cx="523220" cy="1836752"/>
            <a:chOff x="2522726" y="3588688"/>
            <a:chExt cx="523220" cy="1836752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D78BEE6-94BE-4D8B-ABE2-DD90D3278192}"/>
                </a:ext>
              </a:extLst>
            </p:cNvPr>
            <p:cNvSpPr/>
            <p:nvPr/>
          </p:nvSpPr>
          <p:spPr>
            <a:xfrm>
              <a:off x="2575560" y="3627120"/>
              <a:ext cx="403860" cy="1798320"/>
            </a:xfrm>
            <a:custGeom>
              <a:avLst/>
              <a:gdLst>
                <a:gd name="connsiteX0" fmla="*/ 15240 w 419100"/>
                <a:gd name="connsiteY0" fmla="*/ 76200 h 1767840"/>
                <a:gd name="connsiteX1" fmla="*/ 22860 w 419100"/>
                <a:gd name="connsiteY1" fmla="*/ 1516380 h 1767840"/>
                <a:gd name="connsiteX2" fmla="*/ 411480 w 419100"/>
                <a:gd name="connsiteY2" fmla="*/ 1767840 h 1767840"/>
                <a:gd name="connsiteX3" fmla="*/ 419100 w 419100"/>
                <a:gd name="connsiteY3" fmla="*/ 15240 h 1767840"/>
                <a:gd name="connsiteX4" fmla="*/ 0 w 419100"/>
                <a:gd name="connsiteY4" fmla="*/ 0 h 1767840"/>
                <a:gd name="connsiteX5" fmla="*/ 15240 w 419100"/>
                <a:gd name="connsiteY5" fmla="*/ 76200 h 1767840"/>
                <a:gd name="connsiteX0" fmla="*/ 0 w 403860"/>
                <a:gd name="connsiteY0" fmla="*/ 106680 h 1798320"/>
                <a:gd name="connsiteX1" fmla="*/ 7620 w 403860"/>
                <a:gd name="connsiteY1" fmla="*/ 1546860 h 1798320"/>
                <a:gd name="connsiteX2" fmla="*/ 396240 w 403860"/>
                <a:gd name="connsiteY2" fmla="*/ 1798320 h 1798320"/>
                <a:gd name="connsiteX3" fmla="*/ 403860 w 403860"/>
                <a:gd name="connsiteY3" fmla="*/ 45720 h 1798320"/>
                <a:gd name="connsiteX4" fmla="*/ 22860 w 403860"/>
                <a:gd name="connsiteY4" fmla="*/ 0 h 1798320"/>
                <a:gd name="connsiteX5" fmla="*/ 0 w 403860"/>
                <a:gd name="connsiteY5" fmla="*/ 106680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" h="1798320">
                  <a:moveTo>
                    <a:pt x="0" y="106680"/>
                  </a:moveTo>
                  <a:lnTo>
                    <a:pt x="7620" y="1546860"/>
                  </a:lnTo>
                  <a:lnTo>
                    <a:pt x="396240" y="1798320"/>
                  </a:lnTo>
                  <a:lnTo>
                    <a:pt x="403860" y="45720"/>
                  </a:lnTo>
                  <a:lnTo>
                    <a:pt x="2286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C51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7BF5255-12C5-42BF-A973-D6A266B4E489}"/>
                </a:ext>
              </a:extLst>
            </p:cNvPr>
            <p:cNvSpPr txBox="1"/>
            <p:nvPr/>
          </p:nvSpPr>
          <p:spPr>
            <a:xfrm rot="16200000">
              <a:off x="2003271" y="4108143"/>
              <a:ext cx="1562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solidFill>
                    <a:schemeClr val="bg1"/>
                  </a:solidFill>
                </a:rPr>
                <a:t>fireban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C07C6B0-10D4-4842-B156-A69B92904082}"/>
              </a:ext>
            </a:extLst>
          </p:cNvPr>
          <p:cNvGrpSpPr/>
          <p:nvPr/>
        </p:nvGrpSpPr>
        <p:grpSpPr>
          <a:xfrm>
            <a:off x="5440756" y="2535228"/>
            <a:ext cx="584775" cy="2692729"/>
            <a:chOff x="2491949" y="3588689"/>
            <a:chExt cx="584775" cy="2692729"/>
          </a:xfrm>
        </p:grpSpPr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3DFF1D4-1C49-44F1-8858-48E7C3A99F83}"/>
                </a:ext>
              </a:extLst>
            </p:cNvPr>
            <p:cNvSpPr/>
            <p:nvPr/>
          </p:nvSpPr>
          <p:spPr>
            <a:xfrm>
              <a:off x="2575560" y="3627119"/>
              <a:ext cx="403860" cy="2654299"/>
            </a:xfrm>
            <a:custGeom>
              <a:avLst/>
              <a:gdLst>
                <a:gd name="connsiteX0" fmla="*/ 15240 w 419100"/>
                <a:gd name="connsiteY0" fmla="*/ 76200 h 1767840"/>
                <a:gd name="connsiteX1" fmla="*/ 22860 w 419100"/>
                <a:gd name="connsiteY1" fmla="*/ 1516380 h 1767840"/>
                <a:gd name="connsiteX2" fmla="*/ 411480 w 419100"/>
                <a:gd name="connsiteY2" fmla="*/ 1767840 h 1767840"/>
                <a:gd name="connsiteX3" fmla="*/ 419100 w 419100"/>
                <a:gd name="connsiteY3" fmla="*/ 15240 h 1767840"/>
                <a:gd name="connsiteX4" fmla="*/ 0 w 419100"/>
                <a:gd name="connsiteY4" fmla="*/ 0 h 1767840"/>
                <a:gd name="connsiteX5" fmla="*/ 15240 w 419100"/>
                <a:gd name="connsiteY5" fmla="*/ 76200 h 1767840"/>
                <a:gd name="connsiteX0" fmla="*/ 0 w 403860"/>
                <a:gd name="connsiteY0" fmla="*/ 106680 h 1798320"/>
                <a:gd name="connsiteX1" fmla="*/ 7620 w 403860"/>
                <a:gd name="connsiteY1" fmla="*/ 1546860 h 1798320"/>
                <a:gd name="connsiteX2" fmla="*/ 396240 w 403860"/>
                <a:gd name="connsiteY2" fmla="*/ 1798320 h 1798320"/>
                <a:gd name="connsiteX3" fmla="*/ 403860 w 403860"/>
                <a:gd name="connsiteY3" fmla="*/ 45720 h 1798320"/>
                <a:gd name="connsiteX4" fmla="*/ 22860 w 403860"/>
                <a:gd name="connsiteY4" fmla="*/ 0 h 1798320"/>
                <a:gd name="connsiteX5" fmla="*/ 0 w 403860"/>
                <a:gd name="connsiteY5" fmla="*/ 106680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" h="1798320">
                  <a:moveTo>
                    <a:pt x="0" y="106680"/>
                  </a:moveTo>
                  <a:lnTo>
                    <a:pt x="7620" y="1546860"/>
                  </a:lnTo>
                  <a:lnTo>
                    <a:pt x="396240" y="1798320"/>
                  </a:lnTo>
                  <a:lnTo>
                    <a:pt x="403860" y="45720"/>
                  </a:lnTo>
                  <a:lnTo>
                    <a:pt x="22860" y="0"/>
                  </a:lnTo>
                  <a:lnTo>
                    <a:pt x="0" y="106680"/>
                  </a:lnTo>
                  <a:close/>
                </a:path>
              </a:pathLst>
            </a:custGeom>
            <a:solidFill>
              <a:srgbClr val="9E6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C0AC618-7EF3-480F-A543-E07DAAA779EA}"/>
                </a:ext>
              </a:extLst>
            </p:cNvPr>
            <p:cNvSpPr txBox="1"/>
            <p:nvPr/>
          </p:nvSpPr>
          <p:spPr>
            <a:xfrm rot="16200000">
              <a:off x="1461248" y="4619390"/>
              <a:ext cx="26461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bg1"/>
                  </a:solidFill>
                </a:rPr>
                <a:t>taikong</a:t>
              </a:r>
              <a:r>
                <a:rPr lang="en-US" altLang="zh-CN" sz="3200" dirty="0">
                  <a:solidFill>
                    <a:schemeClr val="bg1"/>
                  </a:solidFill>
                </a:rPr>
                <a:t> board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7C6A2B5-28D5-4979-B508-12E925491333}"/>
              </a:ext>
            </a:extLst>
          </p:cNvPr>
          <p:cNvGrpSpPr/>
          <p:nvPr/>
        </p:nvGrpSpPr>
        <p:grpSpPr>
          <a:xfrm>
            <a:off x="2324366" y="3849164"/>
            <a:ext cx="307777" cy="1070916"/>
            <a:chOff x="2324366" y="3849164"/>
            <a:chExt cx="307777" cy="1070916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FEDA2ABE-3D8A-41F7-AB23-F1EAA26D06A5}"/>
                </a:ext>
              </a:extLst>
            </p:cNvPr>
            <p:cNvSpPr/>
            <p:nvPr/>
          </p:nvSpPr>
          <p:spPr>
            <a:xfrm>
              <a:off x="2415540" y="3855720"/>
              <a:ext cx="144780" cy="876300"/>
            </a:xfrm>
            <a:custGeom>
              <a:avLst/>
              <a:gdLst>
                <a:gd name="connsiteX0" fmla="*/ 144780 w 144780"/>
                <a:gd name="connsiteY0" fmla="*/ 0 h 876300"/>
                <a:gd name="connsiteX1" fmla="*/ 137160 w 144780"/>
                <a:gd name="connsiteY1" fmla="*/ 876300 h 876300"/>
                <a:gd name="connsiteX2" fmla="*/ 7620 w 144780"/>
                <a:gd name="connsiteY2" fmla="*/ 845820 h 876300"/>
                <a:gd name="connsiteX3" fmla="*/ 0 w 144780"/>
                <a:gd name="connsiteY3" fmla="*/ 137160 h 876300"/>
                <a:gd name="connsiteX4" fmla="*/ 137160 w 144780"/>
                <a:gd name="connsiteY4" fmla="*/ 16764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80" h="876300">
                  <a:moveTo>
                    <a:pt x="144780" y="0"/>
                  </a:moveTo>
                  <a:lnTo>
                    <a:pt x="137160" y="876300"/>
                  </a:lnTo>
                  <a:lnTo>
                    <a:pt x="7620" y="845820"/>
                  </a:lnTo>
                  <a:lnTo>
                    <a:pt x="0" y="137160"/>
                  </a:lnTo>
                  <a:lnTo>
                    <a:pt x="137160" y="167640"/>
                  </a:lnTo>
                </a:path>
              </a:pathLst>
            </a:custGeom>
            <a:solidFill>
              <a:srgbClr val="38C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F457656-3BF1-43F7-9716-13EA9062BB02}"/>
                </a:ext>
              </a:extLst>
            </p:cNvPr>
            <p:cNvSpPr txBox="1"/>
            <p:nvPr/>
          </p:nvSpPr>
          <p:spPr>
            <a:xfrm rot="16200000">
              <a:off x="1942797" y="4230733"/>
              <a:ext cx="1070916" cy="307777"/>
            </a:xfrm>
            <a:prstGeom prst="rect">
              <a:avLst/>
            </a:prstGeom>
            <a:noFill/>
            <a:scene3d>
              <a:camera prst="orthographicFront">
                <a:rot lat="360000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</a:rPr>
                <a:t>waterban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9C147F7-D132-4CE3-A676-00C7B584AF3B}"/>
              </a:ext>
            </a:extLst>
          </p:cNvPr>
          <p:cNvGrpSpPr/>
          <p:nvPr/>
        </p:nvGrpSpPr>
        <p:grpSpPr>
          <a:xfrm>
            <a:off x="3232559" y="3441701"/>
            <a:ext cx="307777" cy="1425903"/>
            <a:chOff x="2324369" y="3609871"/>
            <a:chExt cx="307777" cy="1228475"/>
          </a:xfrm>
        </p:grpSpPr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1D81567A-F00B-4E72-A8AA-B323F652BC1E}"/>
                </a:ext>
              </a:extLst>
            </p:cNvPr>
            <p:cNvSpPr/>
            <p:nvPr/>
          </p:nvSpPr>
          <p:spPr>
            <a:xfrm>
              <a:off x="2415540" y="3855720"/>
              <a:ext cx="144780" cy="876300"/>
            </a:xfrm>
            <a:custGeom>
              <a:avLst/>
              <a:gdLst>
                <a:gd name="connsiteX0" fmla="*/ 144780 w 144780"/>
                <a:gd name="connsiteY0" fmla="*/ 0 h 876300"/>
                <a:gd name="connsiteX1" fmla="*/ 137160 w 144780"/>
                <a:gd name="connsiteY1" fmla="*/ 876300 h 876300"/>
                <a:gd name="connsiteX2" fmla="*/ 7620 w 144780"/>
                <a:gd name="connsiteY2" fmla="*/ 845820 h 876300"/>
                <a:gd name="connsiteX3" fmla="*/ 0 w 144780"/>
                <a:gd name="connsiteY3" fmla="*/ 137160 h 876300"/>
                <a:gd name="connsiteX4" fmla="*/ 137160 w 144780"/>
                <a:gd name="connsiteY4" fmla="*/ 16764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80" h="876300">
                  <a:moveTo>
                    <a:pt x="144780" y="0"/>
                  </a:moveTo>
                  <a:lnTo>
                    <a:pt x="137160" y="876300"/>
                  </a:lnTo>
                  <a:lnTo>
                    <a:pt x="7620" y="845820"/>
                  </a:lnTo>
                  <a:lnTo>
                    <a:pt x="0" y="137160"/>
                  </a:lnTo>
                  <a:lnTo>
                    <a:pt x="137160" y="167640"/>
                  </a:lnTo>
                </a:path>
              </a:pathLst>
            </a:custGeom>
            <a:solidFill>
              <a:srgbClr val="38C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D65E075-42BF-4783-B36B-74407602D051}"/>
                </a:ext>
              </a:extLst>
            </p:cNvPr>
            <p:cNvSpPr txBox="1"/>
            <p:nvPr/>
          </p:nvSpPr>
          <p:spPr>
            <a:xfrm rot="16200000">
              <a:off x="1864020" y="4070220"/>
              <a:ext cx="1228475" cy="307777"/>
            </a:xfrm>
            <a:custGeom>
              <a:avLst/>
              <a:gdLst>
                <a:gd name="connsiteX0" fmla="*/ 0 w 1243023"/>
                <a:gd name="connsiteY0" fmla="*/ 0 h 307777"/>
                <a:gd name="connsiteX1" fmla="*/ 1243023 w 1243023"/>
                <a:gd name="connsiteY1" fmla="*/ 0 h 307777"/>
                <a:gd name="connsiteX2" fmla="*/ 1243023 w 1243023"/>
                <a:gd name="connsiteY2" fmla="*/ 307777 h 307777"/>
                <a:gd name="connsiteX3" fmla="*/ 0 w 1243023"/>
                <a:gd name="connsiteY3" fmla="*/ 307777 h 307777"/>
                <a:gd name="connsiteX4" fmla="*/ 0 w 1243023"/>
                <a:gd name="connsiteY4" fmla="*/ 0 h 307777"/>
                <a:gd name="connsiteX0" fmla="*/ 182880 w 1425903"/>
                <a:gd name="connsiteY0" fmla="*/ 0 h 307777"/>
                <a:gd name="connsiteX1" fmla="*/ 1425903 w 1425903"/>
                <a:gd name="connsiteY1" fmla="*/ 0 h 307777"/>
                <a:gd name="connsiteX2" fmla="*/ 1425903 w 1425903"/>
                <a:gd name="connsiteY2" fmla="*/ 307777 h 307777"/>
                <a:gd name="connsiteX3" fmla="*/ 0 w 1425903"/>
                <a:gd name="connsiteY3" fmla="*/ 193477 h 307777"/>
                <a:gd name="connsiteX4" fmla="*/ 182880 w 1425903"/>
                <a:gd name="connsiteY4" fmla="*/ 0 h 307777"/>
                <a:gd name="connsiteX0" fmla="*/ 152400 w 1425903"/>
                <a:gd name="connsiteY0" fmla="*/ 0 h 391597"/>
                <a:gd name="connsiteX1" fmla="*/ 1425903 w 1425903"/>
                <a:gd name="connsiteY1" fmla="*/ 83820 h 391597"/>
                <a:gd name="connsiteX2" fmla="*/ 1425903 w 1425903"/>
                <a:gd name="connsiteY2" fmla="*/ 391597 h 391597"/>
                <a:gd name="connsiteX3" fmla="*/ 0 w 1425903"/>
                <a:gd name="connsiteY3" fmla="*/ 277297 h 391597"/>
                <a:gd name="connsiteX4" fmla="*/ 152400 w 1425903"/>
                <a:gd name="connsiteY4" fmla="*/ 0 h 391597"/>
                <a:gd name="connsiteX0" fmla="*/ 175260 w 1425903"/>
                <a:gd name="connsiteY0" fmla="*/ 30480 h 307777"/>
                <a:gd name="connsiteX1" fmla="*/ 1425903 w 1425903"/>
                <a:gd name="connsiteY1" fmla="*/ 0 h 307777"/>
                <a:gd name="connsiteX2" fmla="*/ 1425903 w 1425903"/>
                <a:gd name="connsiteY2" fmla="*/ 307777 h 307777"/>
                <a:gd name="connsiteX3" fmla="*/ 0 w 1425903"/>
                <a:gd name="connsiteY3" fmla="*/ 193477 h 307777"/>
                <a:gd name="connsiteX4" fmla="*/ 175260 w 1425903"/>
                <a:gd name="connsiteY4" fmla="*/ 3048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5903" h="307777">
                  <a:moveTo>
                    <a:pt x="175260" y="30480"/>
                  </a:moveTo>
                  <a:lnTo>
                    <a:pt x="1425903" y="0"/>
                  </a:lnTo>
                  <a:lnTo>
                    <a:pt x="1425903" y="307777"/>
                  </a:lnTo>
                  <a:lnTo>
                    <a:pt x="0" y="193477"/>
                  </a:lnTo>
                  <a:lnTo>
                    <a:pt x="175260" y="30480"/>
                  </a:lnTo>
                  <a:close/>
                </a:path>
              </a:pathLst>
            </a:custGeom>
            <a:solidFill>
              <a:srgbClr val="422F86"/>
            </a:solidFill>
            <a:scene3d>
              <a:camera prst="orthographicFront">
                <a:rot lat="360000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err="1">
                  <a:solidFill>
                    <a:schemeClr val="bg1"/>
                  </a:solidFill>
                </a:rPr>
                <a:t>moinstureban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E4EAF790-34B3-4F82-BB3A-465EBF1A62B7}"/>
              </a:ext>
            </a:extLst>
          </p:cNvPr>
          <p:cNvSpPr/>
          <p:nvPr/>
        </p:nvSpPr>
        <p:spPr>
          <a:xfrm>
            <a:off x="4221184" y="3842362"/>
            <a:ext cx="144780" cy="876300"/>
          </a:xfrm>
          <a:custGeom>
            <a:avLst/>
            <a:gdLst>
              <a:gd name="connsiteX0" fmla="*/ 144780 w 144780"/>
              <a:gd name="connsiteY0" fmla="*/ 0 h 876300"/>
              <a:gd name="connsiteX1" fmla="*/ 137160 w 144780"/>
              <a:gd name="connsiteY1" fmla="*/ 876300 h 876300"/>
              <a:gd name="connsiteX2" fmla="*/ 7620 w 144780"/>
              <a:gd name="connsiteY2" fmla="*/ 845820 h 876300"/>
              <a:gd name="connsiteX3" fmla="*/ 0 w 144780"/>
              <a:gd name="connsiteY3" fmla="*/ 137160 h 876300"/>
              <a:gd name="connsiteX4" fmla="*/ 137160 w 144780"/>
              <a:gd name="connsiteY4" fmla="*/ 16764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" h="876300">
                <a:moveTo>
                  <a:pt x="144780" y="0"/>
                </a:moveTo>
                <a:lnTo>
                  <a:pt x="137160" y="876300"/>
                </a:lnTo>
                <a:lnTo>
                  <a:pt x="7620" y="845820"/>
                </a:lnTo>
                <a:lnTo>
                  <a:pt x="0" y="137160"/>
                </a:lnTo>
                <a:lnTo>
                  <a:pt x="137160" y="167640"/>
                </a:lnTo>
              </a:path>
            </a:pathLst>
          </a:custGeom>
          <a:solidFill>
            <a:srgbClr val="38C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B5734EA-ACAD-4308-91CD-F5375C211035}"/>
              </a:ext>
            </a:extLst>
          </p:cNvPr>
          <p:cNvSpPr txBox="1"/>
          <p:nvPr/>
        </p:nvSpPr>
        <p:spPr>
          <a:xfrm rot="16200000">
            <a:off x="3748441" y="4145692"/>
            <a:ext cx="1070916" cy="369332"/>
          </a:xfrm>
          <a:prstGeom prst="rect">
            <a:avLst/>
          </a:prstGeom>
          <a:solidFill>
            <a:srgbClr val="E20F76"/>
          </a:solidFill>
          <a:scene3d>
            <a:camera prst="orthographicFront">
              <a:rot lat="3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fireban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7A9FB1B7-6ED6-439A-B893-6831B9ACD323}"/>
              </a:ext>
            </a:extLst>
          </p:cNvPr>
          <p:cNvSpPr/>
          <p:nvPr/>
        </p:nvSpPr>
        <p:spPr>
          <a:xfrm>
            <a:off x="5276669" y="3766162"/>
            <a:ext cx="144780" cy="876300"/>
          </a:xfrm>
          <a:custGeom>
            <a:avLst/>
            <a:gdLst>
              <a:gd name="connsiteX0" fmla="*/ 144780 w 144780"/>
              <a:gd name="connsiteY0" fmla="*/ 0 h 876300"/>
              <a:gd name="connsiteX1" fmla="*/ 137160 w 144780"/>
              <a:gd name="connsiteY1" fmla="*/ 876300 h 876300"/>
              <a:gd name="connsiteX2" fmla="*/ 7620 w 144780"/>
              <a:gd name="connsiteY2" fmla="*/ 845820 h 876300"/>
              <a:gd name="connsiteX3" fmla="*/ 0 w 144780"/>
              <a:gd name="connsiteY3" fmla="*/ 137160 h 876300"/>
              <a:gd name="connsiteX4" fmla="*/ 137160 w 144780"/>
              <a:gd name="connsiteY4" fmla="*/ 16764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" h="876300">
                <a:moveTo>
                  <a:pt x="144780" y="0"/>
                </a:moveTo>
                <a:lnTo>
                  <a:pt x="137160" y="876300"/>
                </a:lnTo>
                <a:lnTo>
                  <a:pt x="7620" y="845820"/>
                </a:lnTo>
                <a:lnTo>
                  <a:pt x="0" y="137160"/>
                </a:lnTo>
                <a:lnTo>
                  <a:pt x="137160" y="167640"/>
                </a:lnTo>
              </a:path>
            </a:pathLst>
          </a:custGeom>
          <a:solidFill>
            <a:srgbClr val="C08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F95A760-BF5A-408E-9B81-ED6903E5A08D}"/>
              </a:ext>
            </a:extLst>
          </p:cNvPr>
          <p:cNvSpPr txBox="1"/>
          <p:nvPr/>
        </p:nvSpPr>
        <p:spPr>
          <a:xfrm rot="16200000">
            <a:off x="3633258" y="3277234"/>
            <a:ext cx="3393202" cy="369332"/>
          </a:xfrm>
          <a:custGeom>
            <a:avLst/>
            <a:gdLst>
              <a:gd name="connsiteX0" fmla="*/ 0 w 3088402"/>
              <a:gd name="connsiteY0" fmla="*/ 0 h 369332"/>
              <a:gd name="connsiteX1" fmla="*/ 3088402 w 3088402"/>
              <a:gd name="connsiteY1" fmla="*/ 0 h 369332"/>
              <a:gd name="connsiteX2" fmla="*/ 3088402 w 3088402"/>
              <a:gd name="connsiteY2" fmla="*/ 369332 h 369332"/>
              <a:gd name="connsiteX3" fmla="*/ 0 w 3088402"/>
              <a:gd name="connsiteY3" fmla="*/ 369332 h 369332"/>
              <a:gd name="connsiteX4" fmla="*/ 0 w 3088402"/>
              <a:gd name="connsiteY4" fmla="*/ 0 h 369332"/>
              <a:gd name="connsiteX0" fmla="*/ 0 w 3155077"/>
              <a:gd name="connsiteY0" fmla="*/ 0 h 369332"/>
              <a:gd name="connsiteX1" fmla="*/ 3088402 w 3155077"/>
              <a:gd name="connsiteY1" fmla="*/ 0 h 369332"/>
              <a:gd name="connsiteX2" fmla="*/ 3155077 w 3155077"/>
              <a:gd name="connsiteY2" fmla="*/ 283607 h 369332"/>
              <a:gd name="connsiteX3" fmla="*/ 0 w 3155077"/>
              <a:gd name="connsiteY3" fmla="*/ 369332 h 369332"/>
              <a:gd name="connsiteX4" fmla="*/ 0 w 3155077"/>
              <a:gd name="connsiteY4" fmla="*/ 0 h 369332"/>
              <a:gd name="connsiteX0" fmla="*/ 0 w 3155077"/>
              <a:gd name="connsiteY0" fmla="*/ 0 h 369332"/>
              <a:gd name="connsiteX1" fmla="*/ 3107452 w 3155077"/>
              <a:gd name="connsiteY1" fmla="*/ 95250 h 369332"/>
              <a:gd name="connsiteX2" fmla="*/ 3155077 w 3155077"/>
              <a:gd name="connsiteY2" fmla="*/ 283607 h 369332"/>
              <a:gd name="connsiteX3" fmla="*/ 0 w 3155077"/>
              <a:gd name="connsiteY3" fmla="*/ 369332 h 369332"/>
              <a:gd name="connsiteX4" fmla="*/ 0 w 3155077"/>
              <a:gd name="connsiteY4" fmla="*/ 0 h 369332"/>
              <a:gd name="connsiteX0" fmla="*/ 0 w 3155077"/>
              <a:gd name="connsiteY0" fmla="*/ 0 h 369332"/>
              <a:gd name="connsiteX1" fmla="*/ 3107452 w 3155077"/>
              <a:gd name="connsiteY1" fmla="*/ 66675 h 369332"/>
              <a:gd name="connsiteX2" fmla="*/ 3155077 w 3155077"/>
              <a:gd name="connsiteY2" fmla="*/ 283607 h 369332"/>
              <a:gd name="connsiteX3" fmla="*/ 0 w 3155077"/>
              <a:gd name="connsiteY3" fmla="*/ 369332 h 369332"/>
              <a:gd name="connsiteX4" fmla="*/ 0 w 3155077"/>
              <a:gd name="connsiteY4" fmla="*/ 0 h 369332"/>
              <a:gd name="connsiteX0" fmla="*/ 0 w 3155077"/>
              <a:gd name="connsiteY0" fmla="*/ 0 h 369332"/>
              <a:gd name="connsiteX1" fmla="*/ 3107452 w 3155077"/>
              <a:gd name="connsiteY1" fmla="*/ 47625 h 369332"/>
              <a:gd name="connsiteX2" fmla="*/ 3155077 w 3155077"/>
              <a:gd name="connsiteY2" fmla="*/ 283607 h 369332"/>
              <a:gd name="connsiteX3" fmla="*/ 0 w 3155077"/>
              <a:gd name="connsiteY3" fmla="*/ 369332 h 369332"/>
              <a:gd name="connsiteX4" fmla="*/ 0 w 3155077"/>
              <a:gd name="connsiteY4" fmla="*/ 0 h 369332"/>
              <a:gd name="connsiteX0" fmla="*/ 0 w 3164602"/>
              <a:gd name="connsiteY0" fmla="*/ 0 h 369332"/>
              <a:gd name="connsiteX1" fmla="*/ 3107452 w 3164602"/>
              <a:gd name="connsiteY1" fmla="*/ 47625 h 369332"/>
              <a:gd name="connsiteX2" fmla="*/ 3164602 w 3164602"/>
              <a:gd name="connsiteY2" fmla="*/ 293132 h 369332"/>
              <a:gd name="connsiteX3" fmla="*/ 0 w 3164602"/>
              <a:gd name="connsiteY3" fmla="*/ 369332 h 369332"/>
              <a:gd name="connsiteX4" fmla="*/ 0 w 3164602"/>
              <a:gd name="connsiteY4" fmla="*/ 0 h 369332"/>
              <a:gd name="connsiteX0" fmla="*/ 228600 w 3393202"/>
              <a:gd name="connsiteY0" fmla="*/ 0 h 293132"/>
              <a:gd name="connsiteX1" fmla="*/ 3336052 w 3393202"/>
              <a:gd name="connsiteY1" fmla="*/ 47625 h 293132"/>
              <a:gd name="connsiteX2" fmla="*/ 3393202 w 3393202"/>
              <a:gd name="connsiteY2" fmla="*/ 293132 h 293132"/>
              <a:gd name="connsiteX3" fmla="*/ 0 w 3393202"/>
              <a:gd name="connsiteY3" fmla="*/ 283607 h 293132"/>
              <a:gd name="connsiteX4" fmla="*/ 228600 w 3393202"/>
              <a:gd name="connsiteY4" fmla="*/ 0 h 29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202" h="293132">
                <a:moveTo>
                  <a:pt x="228600" y="0"/>
                </a:moveTo>
                <a:lnTo>
                  <a:pt x="3336052" y="47625"/>
                </a:lnTo>
                <a:lnTo>
                  <a:pt x="3393202" y="293132"/>
                </a:lnTo>
                <a:lnTo>
                  <a:pt x="0" y="283607"/>
                </a:lnTo>
                <a:lnTo>
                  <a:pt x="228600" y="0"/>
                </a:lnTo>
                <a:close/>
              </a:path>
            </a:pathLst>
          </a:custGeom>
          <a:solidFill>
            <a:srgbClr val="C28938"/>
          </a:solidFill>
          <a:scene3d>
            <a:camera prst="orthographicFront">
              <a:rot lat="36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            </a:t>
            </a:r>
            <a:r>
              <a:rPr lang="en-US" altLang="zh-CN" dirty="0" err="1">
                <a:solidFill>
                  <a:schemeClr val="bg1"/>
                </a:solidFill>
              </a:rPr>
              <a:t>taikong</a:t>
            </a:r>
            <a:r>
              <a:rPr lang="en-US" altLang="zh-CN" dirty="0">
                <a:solidFill>
                  <a:schemeClr val="bg1"/>
                </a:solidFill>
              </a:rPr>
              <a:t> board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18896" y="7444841"/>
            <a:ext cx="1749107" cy="107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81038FEA-23A4-4A73-91A3-13105B71A292}"/>
              </a:ext>
            </a:extLst>
          </p:cNvPr>
          <p:cNvSpPr/>
          <p:nvPr/>
        </p:nvSpPr>
        <p:spPr>
          <a:xfrm>
            <a:off x="1838325" y="8310563"/>
            <a:ext cx="328613" cy="142875"/>
          </a:xfrm>
          <a:custGeom>
            <a:avLst/>
            <a:gdLst>
              <a:gd name="connsiteX0" fmla="*/ 71438 w 328613"/>
              <a:gd name="connsiteY0" fmla="*/ 0 h 142875"/>
              <a:gd name="connsiteX1" fmla="*/ 0 w 328613"/>
              <a:gd name="connsiteY1" fmla="*/ 95250 h 142875"/>
              <a:gd name="connsiteX2" fmla="*/ 323850 w 328613"/>
              <a:gd name="connsiteY2" fmla="*/ 142875 h 142875"/>
              <a:gd name="connsiteX3" fmla="*/ 328613 w 328613"/>
              <a:gd name="connsiteY3" fmla="*/ 33337 h 142875"/>
              <a:gd name="connsiteX4" fmla="*/ 71438 w 328613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3" h="142875">
                <a:moveTo>
                  <a:pt x="71438" y="0"/>
                </a:moveTo>
                <a:lnTo>
                  <a:pt x="0" y="95250"/>
                </a:lnTo>
                <a:lnTo>
                  <a:pt x="323850" y="142875"/>
                </a:lnTo>
                <a:lnTo>
                  <a:pt x="328613" y="33337"/>
                </a:lnTo>
                <a:lnTo>
                  <a:pt x="7143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QQ图片20190402121055">
            <a:extLst>
              <a:ext uri="{FF2B5EF4-FFF2-40B4-BE49-F238E27FC236}">
                <a16:creationId xmlns:a16="http://schemas.microsoft.com/office/drawing/2014/main" id="{F72886E4-C26B-4EBA-AA94-D4644A78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2652">
            <a:off x="1614957" y="8191267"/>
            <a:ext cx="661526" cy="43197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267131"/>
            <a:ext cx="1633855" cy="252095"/>
          </a:xfrm>
          <a:custGeom>
            <a:avLst/>
            <a:gdLst/>
            <a:ahLst/>
            <a:cxnLst/>
            <a:rect l="l" t="t" r="r" b="b"/>
            <a:pathLst>
              <a:path w="1633855" h="252095">
                <a:moveTo>
                  <a:pt x="1633703" y="0"/>
                </a:moveTo>
                <a:lnTo>
                  <a:pt x="0" y="0"/>
                </a:lnTo>
                <a:lnTo>
                  <a:pt x="0" y="251993"/>
                </a:lnTo>
                <a:lnTo>
                  <a:pt x="1510767" y="251993"/>
                </a:lnTo>
                <a:lnTo>
                  <a:pt x="1633703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575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29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29" y="252006"/>
                </a:lnTo>
                <a:lnTo>
                  <a:pt x="5999429" y="0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0005" y="267119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5">
                <a:moveTo>
                  <a:pt x="0" y="0"/>
                </a:moveTo>
                <a:lnTo>
                  <a:pt x="0" y="252006"/>
                </a:lnTo>
              </a:path>
            </a:pathLst>
          </a:custGeom>
          <a:ln w="3175">
            <a:solidFill>
              <a:srgbClr val="EBE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699" y="323062"/>
            <a:ext cx="119888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chemeClr val="bg1"/>
                </a:solidFill>
                <a:latin typeface="Arial"/>
                <a:cs typeface="Arial"/>
              </a:rPr>
              <a:t>Technical </a:t>
            </a:r>
            <a:r>
              <a:rPr sz="750" b="1" spc="5" dirty="0">
                <a:solidFill>
                  <a:schemeClr val="bg1"/>
                </a:solidFill>
                <a:latin typeface="Arial"/>
                <a:cs typeface="Arial"/>
              </a:rPr>
              <a:t>Gypsum</a:t>
            </a:r>
            <a:r>
              <a:rPr sz="75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50" b="1" spc="15" dirty="0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196" y="970662"/>
            <a:ext cx="410972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65" dirty="0">
                <a:solidFill>
                  <a:srgbClr val="004187"/>
                </a:solidFill>
              </a:rPr>
              <a:t>MOI</a:t>
            </a:r>
            <a:r>
              <a:rPr spc="30" dirty="0">
                <a:solidFill>
                  <a:srgbClr val="004187"/>
                </a:solidFill>
              </a:rPr>
              <a:t>S</a:t>
            </a:r>
            <a:r>
              <a:rPr spc="10" dirty="0">
                <a:solidFill>
                  <a:srgbClr val="004187"/>
                </a:solidFill>
              </a:rPr>
              <a:t>TURE-RESI</a:t>
            </a:r>
            <a:r>
              <a:rPr spc="-25" dirty="0">
                <a:solidFill>
                  <a:srgbClr val="004187"/>
                </a:solidFill>
              </a:rPr>
              <a:t>S</a:t>
            </a:r>
            <a:r>
              <a:rPr spc="-180" dirty="0">
                <a:solidFill>
                  <a:srgbClr val="004187"/>
                </a:solidFill>
              </a:rPr>
              <a:t>T</a:t>
            </a:r>
            <a:r>
              <a:rPr spc="90" dirty="0">
                <a:solidFill>
                  <a:srgbClr val="004187"/>
                </a:solidFill>
              </a:rPr>
              <a:t>ANT  </a:t>
            </a:r>
            <a:r>
              <a:rPr spc="5" dirty="0">
                <a:solidFill>
                  <a:srgbClr val="004187"/>
                </a:solidFill>
              </a:rPr>
              <a:t>GYPSUM</a:t>
            </a:r>
            <a:r>
              <a:rPr spc="-5" dirty="0">
                <a:solidFill>
                  <a:srgbClr val="004187"/>
                </a:solidFill>
              </a:rPr>
              <a:t> </a:t>
            </a:r>
            <a:r>
              <a:rPr spc="55" dirty="0">
                <a:solidFill>
                  <a:srgbClr val="004187"/>
                </a:solidFill>
              </a:rPr>
              <a:t>BOARD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6204" y="2107933"/>
            <a:ext cx="3493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004187"/>
                </a:solidFill>
                <a:latin typeface="Arial"/>
                <a:cs typeface="Arial"/>
              </a:rPr>
              <a:t>Keeping </a:t>
            </a:r>
            <a:r>
              <a:rPr sz="1600" b="1" spc="-15" dirty="0">
                <a:solidFill>
                  <a:srgbClr val="004187"/>
                </a:solidFill>
                <a:latin typeface="Arial"/>
                <a:cs typeface="Arial"/>
              </a:rPr>
              <a:t>You </a:t>
            </a:r>
            <a:r>
              <a:rPr sz="1600" b="1" spc="55" dirty="0">
                <a:solidFill>
                  <a:srgbClr val="004187"/>
                </a:solidFill>
                <a:latin typeface="Arial"/>
                <a:cs typeface="Arial"/>
              </a:rPr>
              <a:t>Dry </a:t>
            </a:r>
            <a:r>
              <a:rPr sz="1600" b="1" spc="45" dirty="0">
                <a:solidFill>
                  <a:srgbClr val="004187"/>
                </a:solidFill>
                <a:latin typeface="Arial"/>
                <a:cs typeface="Arial"/>
              </a:rPr>
              <a:t>and</a:t>
            </a:r>
            <a:r>
              <a:rPr sz="1600" b="1" spc="-10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4187"/>
                </a:solidFill>
                <a:latin typeface="Arial"/>
                <a:cs typeface="Arial"/>
              </a:rPr>
              <a:t>Comfortable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3268" y="5284461"/>
            <a:ext cx="4417695" cy="18192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Features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and </a:t>
            </a:r>
            <a:r>
              <a:rPr sz="1200" b="1" spc="25" dirty="0">
                <a:solidFill>
                  <a:srgbClr val="5E575C"/>
                </a:solidFill>
                <a:latin typeface="Arial"/>
                <a:cs typeface="Arial"/>
              </a:rPr>
              <a:t>Benefits: Moisture-Resistant 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Gypsum</a:t>
            </a:r>
            <a:r>
              <a:rPr sz="1200" b="1" spc="-4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Board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101800"/>
              </a:lnSpc>
              <a:spcBef>
                <a:spcPts val="220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Moisture-Resistant</a:t>
            </a:r>
            <a:r>
              <a:rPr sz="9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manufactured</a:t>
            </a:r>
            <a:r>
              <a:rPr sz="9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stringent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requirements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repel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moisture.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water-resistant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core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formulated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water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repellent additives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encased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specified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moisture-resistant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face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back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liner</a:t>
            </a:r>
            <a:r>
              <a:rPr sz="900" spc="-1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papers.</a:t>
            </a:r>
            <a:endParaRPr sz="900" dirty="0">
              <a:latin typeface="Verdana"/>
              <a:cs typeface="Verdana"/>
            </a:endParaRPr>
          </a:p>
          <a:p>
            <a:pPr marL="12700" marR="5080" algn="just">
              <a:lnSpc>
                <a:spcPct val="101899"/>
              </a:lnSpc>
              <a:spcBef>
                <a:spcPts val="570"/>
              </a:spcBef>
            </a:pP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These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boards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also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produced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wet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formulations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form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robust wet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when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installed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according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Installation 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Manual.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Ceramic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tiles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natural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marble,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weighing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up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32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kg/sqm,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may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directly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adhered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onto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 err="1">
                <a:solidFill>
                  <a:srgbClr val="5E575C"/>
                </a:solidFill>
                <a:latin typeface="Verdana"/>
                <a:cs typeface="Verdana"/>
              </a:rPr>
              <a:t>WetStop</a:t>
            </a:r>
            <a:r>
              <a:rPr sz="750" spc="22" baseline="33333" dirty="0" err="1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750" spc="-30" baseline="33333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Board.</a:t>
            </a:r>
            <a:endParaRPr sz="900" dirty="0">
              <a:latin typeface="Verdana"/>
              <a:cs typeface="Verdana"/>
            </a:endParaRPr>
          </a:p>
          <a:p>
            <a:pPr marL="12700" marR="5080" algn="just">
              <a:lnSpc>
                <a:spcPct val="101800"/>
              </a:lnSpc>
              <a:spcBef>
                <a:spcPts val="565"/>
              </a:spcBef>
            </a:pPr>
            <a:r>
              <a:rPr sz="900" spc="25" dirty="0">
                <a:solidFill>
                  <a:srgbClr val="5E575C"/>
                </a:solidFill>
                <a:latin typeface="Verdana"/>
                <a:cs typeface="Verdana"/>
              </a:rPr>
              <a:t>Wet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gypsum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boards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also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available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formulation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known 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 err="1">
                <a:solidFill>
                  <a:srgbClr val="5E575C"/>
                </a:solidFill>
                <a:latin typeface="Verdana"/>
                <a:cs typeface="Verdana"/>
              </a:rPr>
              <a:t>WetStop</a:t>
            </a:r>
            <a:r>
              <a:rPr sz="900" spc="-2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75" dirty="0">
                <a:solidFill>
                  <a:srgbClr val="5E575C"/>
                </a:solidFill>
                <a:latin typeface="Verdana"/>
                <a:cs typeface="Verdana"/>
              </a:rPr>
              <a:t>+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750" baseline="33333" dirty="0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294" y="7930456"/>
            <a:ext cx="4417695" cy="11163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Application: </a:t>
            </a:r>
            <a:r>
              <a:rPr sz="1200" b="1" spc="100" dirty="0">
                <a:solidFill>
                  <a:srgbClr val="5E575C"/>
                </a:solidFill>
                <a:latin typeface="Arial"/>
                <a:cs typeface="Arial"/>
              </a:rPr>
              <a:t>Wet </a:t>
            </a:r>
            <a:r>
              <a:rPr sz="1200" b="1" spc="50" dirty="0">
                <a:solidFill>
                  <a:srgbClr val="5E575C"/>
                </a:solidFill>
                <a:latin typeface="Arial"/>
                <a:cs typeface="Arial"/>
              </a:rPr>
              <a:t>Area</a:t>
            </a:r>
            <a:r>
              <a:rPr sz="1200" b="1" spc="-7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Design</a:t>
            </a:r>
            <a:endParaRPr sz="1200" dirty="0">
              <a:latin typeface="Arial"/>
              <a:cs typeface="Arial"/>
            </a:endParaRPr>
          </a:p>
          <a:p>
            <a:pPr marL="12700" marR="5080" indent="-635" algn="just">
              <a:lnSpc>
                <a:spcPct val="101800"/>
              </a:lnSpc>
              <a:spcBef>
                <a:spcPts val="220"/>
              </a:spcBef>
            </a:pP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Most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building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codes</a:t>
            </a:r>
            <a:r>
              <a:rPr sz="750" spc="30" baseline="33333" dirty="0">
                <a:solidFill>
                  <a:srgbClr val="5E575C"/>
                </a:solidFill>
                <a:latin typeface="Verdana"/>
                <a:cs typeface="Verdana"/>
              </a:rPr>
              <a:t>3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dictate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within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building,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which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exposed  to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moisture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such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laundries, pantries, kitchens,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showers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sanitary 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compartments,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should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constructed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building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elements that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waterproof or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water-resistant.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 range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Moisture-Resistant  Gypsum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designed to perform to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these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building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codes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ensure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appropriate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protection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against</a:t>
            </a:r>
            <a:r>
              <a:rPr sz="900" spc="-1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dampness.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299" y="8552040"/>
            <a:ext cx="146431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" spc="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 err="1">
                <a:solidFill>
                  <a:srgbClr val="5E575C"/>
                </a:solidFill>
                <a:latin typeface="Verdana"/>
                <a:cs typeface="Verdana"/>
              </a:rPr>
              <a:t>WetStop</a:t>
            </a:r>
            <a:r>
              <a:rPr sz="525" spc="15" baseline="31746" dirty="0" err="1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525" spc="15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196" y="5009197"/>
            <a:ext cx="60274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Application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made-for-purpose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moisture-resistant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bathroom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ensures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peace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mind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when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it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comes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performance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comfort.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896" y="2470874"/>
            <a:ext cx="6522199" cy="2520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896" y="5378399"/>
            <a:ext cx="1749094" cy="1731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8434" y="5387924"/>
            <a:ext cx="1730375" cy="1712595"/>
          </a:xfrm>
          <a:custGeom>
            <a:avLst/>
            <a:gdLst/>
            <a:ahLst/>
            <a:cxnLst/>
            <a:rect l="l" t="t" r="r" b="b"/>
            <a:pathLst>
              <a:path w="1730375" h="1712595">
                <a:moveTo>
                  <a:pt x="0" y="1712188"/>
                </a:moveTo>
                <a:lnTo>
                  <a:pt x="1730044" y="1712188"/>
                </a:lnTo>
                <a:lnTo>
                  <a:pt x="1730044" y="0"/>
                </a:lnTo>
                <a:lnTo>
                  <a:pt x="0" y="0"/>
                </a:lnTo>
                <a:lnTo>
                  <a:pt x="0" y="1712188"/>
                </a:lnTo>
                <a:close/>
              </a:path>
            </a:pathLst>
          </a:custGeom>
          <a:ln w="19050">
            <a:solidFill>
              <a:srgbClr val="2AB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8896" y="7109638"/>
            <a:ext cx="1749107" cy="77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29864" y="7713878"/>
            <a:ext cx="43751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Functionality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98369" y="7713878"/>
            <a:ext cx="321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5080" indent="-381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Moi</a:t>
            </a:r>
            <a:r>
              <a:rPr sz="500" spc="-5" dirty="0">
                <a:solidFill>
                  <a:srgbClr val="5E575C"/>
                </a:solidFill>
                <a:latin typeface="Verdana"/>
                <a:cs typeface="Verdana"/>
              </a:rPr>
              <a:t>s</a:t>
            </a:r>
            <a:r>
              <a:rPr sz="500" spc="-10" dirty="0">
                <a:solidFill>
                  <a:srgbClr val="5E575C"/>
                </a:solidFill>
                <a:latin typeface="Verdana"/>
                <a:cs typeface="Verdana"/>
              </a:rPr>
              <a:t>tu</a:t>
            </a:r>
            <a:r>
              <a:rPr sz="500" spc="-20" dirty="0">
                <a:solidFill>
                  <a:srgbClr val="5E575C"/>
                </a:solidFill>
                <a:latin typeface="Verdana"/>
                <a:cs typeface="Verdana"/>
              </a:rPr>
              <a:t>r</a:t>
            </a:r>
            <a:r>
              <a:rPr sz="500" spc="-15" dirty="0">
                <a:solidFill>
                  <a:srgbClr val="5E575C"/>
                </a:solidFill>
                <a:latin typeface="Verdana"/>
                <a:cs typeface="Verdana"/>
              </a:rPr>
              <a:t>e-  </a:t>
            </a:r>
            <a:r>
              <a:rPr sz="500" spc="5" dirty="0">
                <a:solidFill>
                  <a:srgbClr val="5E575C"/>
                </a:solidFill>
                <a:latin typeface="Verdana"/>
                <a:cs typeface="Verdana"/>
              </a:rPr>
              <a:t>R</a:t>
            </a:r>
            <a:r>
              <a:rPr sz="500" spc="-10" dirty="0">
                <a:solidFill>
                  <a:srgbClr val="5E575C"/>
                </a:solidFill>
                <a:latin typeface="Verdana"/>
                <a:cs typeface="Verdana"/>
              </a:rPr>
              <a:t>esi</a:t>
            </a:r>
            <a:r>
              <a:rPr sz="500" spc="-15" dirty="0">
                <a:solidFill>
                  <a:srgbClr val="5E575C"/>
                </a:solidFill>
                <a:latin typeface="Verdana"/>
                <a:cs typeface="Verdana"/>
              </a:rPr>
              <a:t>s</a:t>
            </a:r>
            <a:r>
              <a:rPr sz="500" spc="-5" dirty="0">
                <a:solidFill>
                  <a:srgbClr val="5E575C"/>
                </a:solidFill>
                <a:latin typeface="Verdana"/>
                <a:cs typeface="Verdana"/>
              </a:rPr>
              <a:t>tant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68560" y="730838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38144" y="7376921"/>
            <a:ext cx="236334" cy="2390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2372" y="7721028"/>
            <a:ext cx="173990" cy="163830"/>
          </a:xfrm>
          <a:custGeom>
            <a:avLst/>
            <a:gdLst/>
            <a:ahLst/>
            <a:cxnLst/>
            <a:rect l="l" t="t" r="r" b="b"/>
            <a:pathLst>
              <a:path w="173990" h="163829">
                <a:moveTo>
                  <a:pt x="0" y="163563"/>
                </a:moveTo>
                <a:lnTo>
                  <a:pt x="173647" y="163563"/>
                </a:lnTo>
                <a:lnTo>
                  <a:pt x="173647" y="0"/>
                </a:lnTo>
                <a:lnTo>
                  <a:pt x="0" y="0"/>
                </a:lnTo>
                <a:lnTo>
                  <a:pt x="0" y="163563"/>
                </a:lnTo>
                <a:close/>
              </a:path>
            </a:pathLst>
          </a:custGeom>
          <a:ln w="6350">
            <a:solidFill>
              <a:srgbClr val="FFD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79306" y="730838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9628" y="7348053"/>
            <a:ext cx="276860" cy="281305"/>
          </a:xfrm>
          <a:custGeom>
            <a:avLst/>
            <a:gdLst/>
            <a:ahLst/>
            <a:cxnLst/>
            <a:rect l="l" t="t" r="r" b="b"/>
            <a:pathLst>
              <a:path w="276860" h="281304">
                <a:moveTo>
                  <a:pt x="177816" y="235400"/>
                </a:moveTo>
                <a:lnTo>
                  <a:pt x="116938" y="235400"/>
                </a:lnTo>
                <a:lnTo>
                  <a:pt x="127127" y="236615"/>
                </a:lnTo>
                <a:lnTo>
                  <a:pt x="133223" y="237949"/>
                </a:lnTo>
                <a:lnTo>
                  <a:pt x="151810" y="262906"/>
                </a:lnTo>
                <a:lnTo>
                  <a:pt x="154800" y="271998"/>
                </a:lnTo>
                <a:lnTo>
                  <a:pt x="158440" y="278942"/>
                </a:lnTo>
                <a:lnTo>
                  <a:pt x="161810" y="281165"/>
                </a:lnTo>
                <a:lnTo>
                  <a:pt x="164333" y="279129"/>
                </a:lnTo>
                <a:lnTo>
                  <a:pt x="165430" y="273293"/>
                </a:lnTo>
                <a:lnTo>
                  <a:pt x="165399" y="262549"/>
                </a:lnTo>
                <a:lnTo>
                  <a:pt x="164976" y="254573"/>
                </a:lnTo>
                <a:lnTo>
                  <a:pt x="164717" y="250712"/>
                </a:lnTo>
                <a:lnTo>
                  <a:pt x="164617" y="243931"/>
                </a:lnTo>
                <a:lnTo>
                  <a:pt x="165150" y="238419"/>
                </a:lnTo>
                <a:lnTo>
                  <a:pt x="168440" y="236857"/>
                </a:lnTo>
                <a:lnTo>
                  <a:pt x="170764" y="236679"/>
                </a:lnTo>
                <a:lnTo>
                  <a:pt x="177489" y="235511"/>
                </a:lnTo>
                <a:lnTo>
                  <a:pt x="177816" y="235400"/>
                </a:lnTo>
                <a:close/>
              </a:path>
              <a:path w="276860" h="281304">
                <a:moveTo>
                  <a:pt x="230960" y="194616"/>
                </a:moveTo>
                <a:lnTo>
                  <a:pt x="63614" y="194616"/>
                </a:lnTo>
                <a:lnTo>
                  <a:pt x="67424" y="196242"/>
                </a:lnTo>
                <a:lnTo>
                  <a:pt x="69964" y="199620"/>
                </a:lnTo>
                <a:lnTo>
                  <a:pt x="73698" y="204510"/>
                </a:lnTo>
                <a:lnTo>
                  <a:pt x="77863" y="209094"/>
                </a:lnTo>
                <a:lnTo>
                  <a:pt x="86080" y="216524"/>
                </a:lnTo>
                <a:lnTo>
                  <a:pt x="86982" y="221769"/>
                </a:lnTo>
                <a:lnTo>
                  <a:pt x="65087" y="258675"/>
                </a:lnTo>
                <a:lnTo>
                  <a:pt x="69672" y="262549"/>
                </a:lnTo>
                <a:lnTo>
                  <a:pt x="82777" y="250916"/>
                </a:lnTo>
                <a:lnTo>
                  <a:pt x="81610" y="250916"/>
                </a:lnTo>
                <a:lnTo>
                  <a:pt x="89090" y="245124"/>
                </a:lnTo>
                <a:lnTo>
                  <a:pt x="97785" y="239689"/>
                </a:lnTo>
                <a:lnTo>
                  <a:pt x="107113" y="236436"/>
                </a:lnTo>
                <a:lnTo>
                  <a:pt x="116938" y="235400"/>
                </a:lnTo>
                <a:lnTo>
                  <a:pt x="177816" y="235400"/>
                </a:lnTo>
                <a:lnTo>
                  <a:pt x="183934" y="233318"/>
                </a:lnTo>
                <a:lnTo>
                  <a:pt x="190130" y="230466"/>
                </a:lnTo>
                <a:lnTo>
                  <a:pt x="202095" y="224119"/>
                </a:lnTo>
                <a:lnTo>
                  <a:pt x="227122" y="224119"/>
                </a:lnTo>
                <a:lnTo>
                  <a:pt x="226963" y="223838"/>
                </a:lnTo>
                <a:lnTo>
                  <a:pt x="225490" y="220729"/>
                </a:lnTo>
                <a:lnTo>
                  <a:pt x="222618" y="215495"/>
                </a:lnTo>
                <a:lnTo>
                  <a:pt x="218757" y="208917"/>
                </a:lnTo>
                <a:lnTo>
                  <a:pt x="226237" y="202795"/>
                </a:lnTo>
                <a:lnTo>
                  <a:pt x="229615" y="196477"/>
                </a:lnTo>
                <a:lnTo>
                  <a:pt x="230960" y="194616"/>
                </a:lnTo>
                <a:close/>
              </a:path>
              <a:path w="276860" h="281304">
                <a:moveTo>
                  <a:pt x="83007" y="250712"/>
                </a:moveTo>
                <a:lnTo>
                  <a:pt x="81610" y="250916"/>
                </a:lnTo>
                <a:lnTo>
                  <a:pt x="82777" y="250916"/>
                </a:lnTo>
                <a:lnTo>
                  <a:pt x="83007" y="250712"/>
                </a:lnTo>
                <a:close/>
              </a:path>
              <a:path w="276860" h="281304">
                <a:moveTo>
                  <a:pt x="227122" y="224119"/>
                </a:moveTo>
                <a:lnTo>
                  <a:pt x="202095" y="224119"/>
                </a:lnTo>
                <a:lnTo>
                  <a:pt x="208978" y="224842"/>
                </a:lnTo>
                <a:lnTo>
                  <a:pt x="219328" y="233411"/>
                </a:lnTo>
                <a:lnTo>
                  <a:pt x="222038" y="235606"/>
                </a:lnTo>
                <a:lnTo>
                  <a:pt x="224490" y="237686"/>
                </a:lnTo>
                <a:lnTo>
                  <a:pt x="228866" y="241619"/>
                </a:lnTo>
                <a:lnTo>
                  <a:pt x="233387" y="245785"/>
                </a:lnTo>
                <a:lnTo>
                  <a:pt x="237807" y="239701"/>
                </a:lnTo>
                <a:lnTo>
                  <a:pt x="232803" y="232818"/>
                </a:lnTo>
                <a:lnTo>
                  <a:pt x="228810" y="227106"/>
                </a:lnTo>
                <a:lnTo>
                  <a:pt x="227122" y="224119"/>
                </a:lnTo>
                <a:close/>
              </a:path>
              <a:path w="276860" h="281304">
                <a:moveTo>
                  <a:pt x="838" y="116346"/>
                </a:moveTo>
                <a:lnTo>
                  <a:pt x="0" y="123039"/>
                </a:lnTo>
                <a:lnTo>
                  <a:pt x="8623" y="125935"/>
                </a:lnTo>
                <a:lnTo>
                  <a:pt x="14112" y="127852"/>
                </a:lnTo>
                <a:lnTo>
                  <a:pt x="22400" y="131073"/>
                </a:lnTo>
                <a:lnTo>
                  <a:pt x="30060" y="133898"/>
                </a:lnTo>
                <a:lnTo>
                  <a:pt x="37984" y="137897"/>
                </a:lnTo>
                <a:lnTo>
                  <a:pt x="44367" y="143583"/>
                </a:lnTo>
                <a:lnTo>
                  <a:pt x="49045" y="150748"/>
                </a:lnTo>
                <a:lnTo>
                  <a:pt x="51854" y="159183"/>
                </a:lnTo>
                <a:lnTo>
                  <a:pt x="52997" y="165229"/>
                </a:lnTo>
                <a:lnTo>
                  <a:pt x="54914" y="171375"/>
                </a:lnTo>
                <a:lnTo>
                  <a:pt x="42189" y="183707"/>
                </a:lnTo>
                <a:lnTo>
                  <a:pt x="34671" y="188520"/>
                </a:lnTo>
                <a:lnTo>
                  <a:pt x="22961" y="198350"/>
                </a:lnTo>
                <a:lnTo>
                  <a:pt x="29857" y="202376"/>
                </a:lnTo>
                <a:lnTo>
                  <a:pt x="35623" y="201703"/>
                </a:lnTo>
                <a:lnTo>
                  <a:pt x="43440" y="200153"/>
                </a:lnTo>
                <a:lnTo>
                  <a:pt x="48258" y="198287"/>
                </a:lnTo>
                <a:lnTo>
                  <a:pt x="52702" y="196477"/>
                </a:lnTo>
                <a:lnTo>
                  <a:pt x="59397" y="195099"/>
                </a:lnTo>
                <a:lnTo>
                  <a:pt x="63614" y="194616"/>
                </a:lnTo>
                <a:lnTo>
                  <a:pt x="230960" y="194616"/>
                </a:lnTo>
                <a:lnTo>
                  <a:pt x="234280" y="190023"/>
                </a:lnTo>
                <a:lnTo>
                  <a:pt x="240215" y="185746"/>
                </a:lnTo>
                <a:lnTo>
                  <a:pt x="247229" y="183820"/>
                </a:lnTo>
                <a:lnTo>
                  <a:pt x="269559" y="183820"/>
                </a:lnTo>
                <a:lnTo>
                  <a:pt x="273300" y="181196"/>
                </a:lnTo>
                <a:lnTo>
                  <a:pt x="271086" y="175111"/>
                </a:lnTo>
                <a:lnTo>
                  <a:pt x="261035" y="168797"/>
                </a:lnTo>
                <a:lnTo>
                  <a:pt x="257530" y="167362"/>
                </a:lnTo>
                <a:lnTo>
                  <a:pt x="254876" y="165076"/>
                </a:lnTo>
                <a:lnTo>
                  <a:pt x="252552" y="163476"/>
                </a:lnTo>
                <a:lnTo>
                  <a:pt x="248932" y="160936"/>
                </a:lnTo>
                <a:lnTo>
                  <a:pt x="247129" y="156897"/>
                </a:lnTo>
                <a:lnTo>
                  <a:pt x="247244" y="155966"/>
                </a:lnTo>
                <a:lnTo>
                  <a:pt x="112574" y="155966"/>
                </a:lnTo>
                <a:lnTo>
                  <a:pt x="90277" y="147228"/>
                </a:lnTo>
                <a:lnTo>
                  <a:pt x="80200" y="123509"/>
                </a:lnTo>
                <a:lnTo>
                  <a:pt x="81631" y="120207"/>
                </a:lnTo>
                <a:lnTo>
                  <a:pt x="32283" y="120207"/>
                </a:lnTo>
                <a:lnTo>
                  <a:pt x="25116" y="119277"/>
                </a:lnTo>
                <a:lnTo>
                  <a:pt x="21040" y="118613"/>
                </a:lnTo>
                <a:lnTo>
                  <a:pt x="16988" y="118007"/>
                </a:lnTo>
                <a:lnTo>
                  <a:pt x="838" y="116346"/>
                </a:lnTo>
                <a:close/>
              </a:path>
              <a:path w="276860" h="281304">
                <a:moveTo>
                  <a:pt x="269559" y="183820"/>
                </a:moveTo>
                <a:lnTo>
                  <a:pt x="247229" y="183820"/>
                </a:lnTo>
                <a:lnTo>
                  <a:pt x="255181" y="184355"/>
                </a:lnTo>
                <a:lnTo>
                  <a:pt x="267918" y="184971"/>
                </a:lnTo>
                <a:lnTo>
                  <a:pt x="269559" y="183820"/>
                </a:lnTo>
                <a:close/>
              </a:path>
              <a:path w="276860" h="281304">
                <a:moveTo>
                  <a:pt x="234861" y="89214"/>
                </a:moveTo>
                <a:lnTo>
                  <a:pt x="113907" y="89214"/>
                </a:lnTo>
                <a:lnTo>
                  <a:pt x="136687" y="96479"/>
                </a:lnTo>
                <a:lnTo>
                  <a:pt x="146215" y="123509"/>
                </a:lnTo>
                <a:lnTo>
                  <a:pt x="135187" y="148475"/>
                </a:lnTo>
                <a:lnTo>
                  <a:pt x="112574" y="155966"/>
                </a:lnTo>
                <a:lnTo>
                  <a:pt x="247244" y="155966"/>
                </a:lnTo>
                <a:lnTo>
                  <a:pt x="247675" y="152491"/>
                </a:lnTo>
                <a:lnTo>
                  <a:pt x="248209" y="142098"/>
                </a:lnTo>
                <a:lnTo>
                  <a:pt x="248454" y="132769"/>
                </a:lnTo>
                <a:lnTo>
                  <a:pt x="250573" y="125243"/>
                </a:lnTo>
                <a:lnTo>
                  <a:pt x="256730" y="120258"/>
                </a:lnTo>
                <a:lnTo>
                  <a:pt x="272707" y="111901"/>
                </a:lnTo>
                <a:lnTo>
                  <a:pt x="276558" y="105172"/>
                </a:lnTo>
                <a:lnTo>
                  <a:pt x="272455" y="103151"/>
                </a:lnTo>
                <a:lnTo>
                  <a:pt x="245427" y="103151"/>
                </a:lnTo>
                <a:lnTo>
                  <a:pt x="240309" y="99811"/>
                </a:lnTo>
                <a:lnTo>
                  <a:pt x="235115" y="89613"/>
                </a:lnTo>
                <a:lnTo>
                  <a:pt x="234861" y="89214"/>
                </a:lnTo>
                <a:close/>
              </a:path>
              <a:path w="276860" h="281304">
                <a:moveTo>
                  <a:pt x="44929" y="30477"/>
                </a:moveTo>
                <a:lnTo>
                  <a:pt x="44162" y="34531"/>
                </a:lnTo>
                <a:lnTo>
                  <a:pt x="48615" y="43258"/>
                </a:lnTo>
                <a:lnTo>
                  <a:pt x="54603" y="52407"/>
                </a:lnTo>
                <a:lnTo>
                  <a:pt x="58893" y="59490"/>
                </a:lnTo>
                <a:lnTo>
                  <a:pt x="62549" y="65852"/>
                </a:lnTo>
                <a:lnTo>
                  <a:pt x="68935" y="76760"/>
                </a:lnTo>
                <a:lnTo>
                  <a:pt x="68808" y="81345"/>
                </a:lnTo>
                <a:lnTo>
                  <a:pt x="66332" y="85142"/>
                </a:lnTo>
                <a:lnTo>
                  <a:pt x="62052" y="91607"/>
                </a:lnTo>
                <a:lnTo>
                  <a:pt x="58483" y="98604"/>
                </a:lnTo>
                <a:lnTo>
                  <a:pt x="32283" y="120207"/>
                </a:lnTo>
                <a:lnTo>
                  <a:pt x="81631" y="120207"/>
                </a:lnTo>
                <a:lnTo>
                  <a:pt x="90777" y="99097"/>
                </a:lnTo>
                <a:lnTo>
                  <a:pt x="113907" y="89214"/>
                </a:lnTo>
                <a:lnTo>
                  <a:pt x="234861" y="89214"/>
                </a:lnTo>
                <a:lnTo>
                  <a:pt x="232041" y="84787"/>
                </a:lnTo>
                <a:lnTo>
                  <a:pt x="228663" y="80202"/>
                </a:lnTo>
                <a:lnTo>
                  <a:pt x="224307" y="74462"/>
                </a:lnTo>
                <a:lnTo>
                  <a:pt x="225069" y="67591"/>
                </a:lnTo>
                <a:lnTo>
                  <a:pt x="228625" y="59057"/>
                </a:lnTo>
                <a:lnTo>
                  <a:pt x="230669" y="56286"/>
                </a:lnTo>
                <a:lnTo>
                  <a:pt x="88071" y="56286"/>
                </a:lnTo>
                <a:lnTo>
                  <a:pt x="81864" y="55032"/>
                </a:lnTo>
                <a:lnTo>
                  <a:pt x="76047" y="51957"/>
                </a:lnTo>
                <a:lnTo>
                  <a:pt x="70540" y="48254"/>
                </a:lnTo>
                <a:lnTo>
                  <a:pt x="67208" y="46190"/>
                </a:lnTo>
                <a:lnTo>
                  <a:pt x="63713" y="43447"/>
                </a:lnTo>
                <a:lnTo>
                  <a:pt x="57721" y="37708"/>
                </a:lnTo>
                <a:lnTo>
                  <a:pt x="49815" y="31426"/>
                </a:lnTo>
                <a:lnTo>
                  <a:pt x="44929" y="30477"/>
                </a:lnTo>
                <a:close/>
              </a:path>
              <a:path w="276860" h="281304">
                <a:moveTo>
                  <a:pt x="269089" y="101493"/>
                </a:moveTo>
                <a:lnTo>
                  <a:pt x="251104" y="102287"/>
                </a:lnTo>
                <a:lnTo>
                  <a:pt x="245427" y="103151"/>
                </a:lnTo>
                <a:lnTo>
                  <a:pt x="272455" y="103151"/>
                </a:lnTo>
                <a:lnTo>
                  <a:pt x="269089" y="101493"/>
                </a:lnTo>
                <a:close/>
              </a:path>
              <a:path w="276860" h="281304">
                <a:moveTo>
                  <a:pt x="148908" y="0"/>
                </a:moveTo>
                <a:lnTo>
                  <a:pt x="146545" y="5488"/>
                </a:lnTo>
                <a:lnTo>
                  <a:pt x="144757" y="14526"/>
                </a:lnTo>
                <a:lnTo>
                  <a:pt x="143186" y="21034"/>
                </a:lnTo>
                <a:lnTo>
                  <a:pt x="139122" y="35935"/>
                </a:lnTo>
                <a:lnTo>
                  <a:pt x="138468" y="38432"/>
                </a:lnTo>
                <a:lnTo>
                  <a:pt x="135267" y="41391"/>
                </a:lnTo>
                <a:lnTo>
                  <a:pt x="100495" y="53291"/>
                </a:lnTo>
                <a:lnTo>
                  <a:pt x="94378" y="55710"/>
                </a:lnTo>
                <a:lnTo>
                  <a:pt x="88071" y="56286"/>
                </a:lnTo>
                <a:lnTo>
                  <a:pt x="230669" y="56286"/>
                </a:lnTo>
                <a:lnTo>
                  <a:pt x="231146" y="55640"/>
                </a:lnTo>
                <a:lnTo>
                  <a:pt x="202158" y="55640"/>
                </a:lnTo>
                <a:lnTo>
                  <a:pt x="197903" y="53291"/>
                </a:lnTo>
                <a:lnTo>
                  <a:pt x="190754" y="49240"/>
                </a:lnTo>
                <a:lnTo>
                  <a:pt x="182905" y="45976"/>
                </a:lnTo>
                <a:lnTo>
                  <a:pt x="174625" y="43804"/>
                </a:lnTo>
                <a:lnTo>
                  <a:pt x="167655" y="40780"/>
                </a:lnTo>
                <a:lnTo>
                  <a:pt x="162115" y="35935"/>
                </a:lnTo>
                <a:lnTo>
                  <a:pt x="158394" y="29640"/>
                </a:lnTo>
                <a:lnTo>
                  <a:pt x="156883" y="22265"/>
                </a:lnTo>
                <a:lnTo>
                  <a:pt x="155198" y="7887"/>
                </a:lnTo>
                <a:lnTo>
                  <a:pt x="152166" y="632"/>
                </a:lnTo>
                <a:lnTo>
                  <a:pt x="148908" y="0"/>
                </a:lnTo>
                <a:close/>
              </a:path>
              <a:path w="276860" h="281304">
                <a:moveTo>
                  <a:pt x="237755" y="34125"/>
                </a:moveTo>
                <a:lnTo>
                  <a:pt x="232903" y="35734"/>
                </a:lnTo>
                <a:lnTo>
                  <a:pt x="226542" y="40642"/>
                </a:lnTo>
                <a:lnTo>
                  <a:pt x="222156" y="44542"/>
                </a:lnTo>
                <a:lnTo>
                  <a:pt x="219686" y="46219"/>
                </a:lnTo>
                <a:lnTo>
                  <a:pt x="216703" y="48041"/>
                </a:lnTo>
                <a:lnTo>
                  <a:pt x="210742" y="52407"/>
                </a:lnTo>
                <a:lnTo>
                  <a:pt x="207048" y="55272"/>
                </a:lnTo>
                <a:lnTo>
                  <a:pt x="202158" y="55640"/>
                </a:lnTo>
                <a:lnTo>
                  <a:pt x="231146" y="55640"/>
                </a:lnTo>
                <a:lnTo>
                  <a:pt x="232702" y="53532"/>
                </a:lnTo>
                <a:lnTo>
                  <a:pt x="237337" y="44058"/>
                </a:lnTo>
                <a:lnTo>
                  <a:pt x="239699" y="36629"/>
                </a:lnTo>
                <a:lnTo>
                  <a:pt x="237755" y="34125"/>
                </a:lnTo>
                <a:close/>
              </a:path>
            </a:pathLst>
          </a:custGeom>
          <a:solidFill>
            <a:srgbClr val="00A9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44101" y="9189339"/>
            <a:ext cx="2648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" spc="-15" baseline="31746" dirty="0">
                <a:solidFill>
                  <a:srgbClr val="5E575C"/>
                </a:solidFill>
                <a:latin typeface="Verdana"/>
                <a:cs typeface="Verdana"/>
              </a:rPr>
              <a:t>3</a:t>
            </a:r>
            <a:r>
              <a:rPr sz="525" spc="-30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25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3740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: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Waterproofing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Wet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Areas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within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Residential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Building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19"/>
            <a:ext cx="7560309" cy="252095"/>
          </a:xfrm>
          <a:custGeom>
            <a:avLst/>
            <a:gdLst/>
            <a:ahLst/>
            <a:cxnLst/>
            <a:rect l="l" t="t" r="r" b="b"/>
            <a:pathLst>
              <a:path w="7560309" h="252095">
                <a:moveTo>
                  <a:pt x="0" y="252006"/>
                </a:moveTo>
                <a:lnTo>
                  <a:pt x="7560005" y="252006"/>
                </a:lnTo>
                <a:lnTo>
                  <a:pt x="7560005" y="0"/>
                </a:lnTo>
                <a:lnTo>
                  <a:pt x="0" y="0"/>
                </a:lnTo>
                <a:lnTo>
                  <a:pt x="0" y="252006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53440" y="10140077"/>
            <a:ext cx="1028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10" dirty="0">
                <a:solidFill>
                  <a:srgbClr val="5E575C"/>
                </a:solidFill>
                <a:latin typeface="Verdana"/>
                <a:cs typeface="Verdana"/>
              </a:rPr>
              <a:t>11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344487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10" dirty="0">
                <a:solidFill>
                  <a:srgbClr val="004187"/>
                </a:solidFill>
              </a:rPr>
              <a:t>ABUSE-RESI</a:t>
            </a:r>
            <a:r>
              <a:rPr spc="-30" dirty="0">
                <a:solidFill>
                  <a:srgbClr val="004187"/>
                </a:solidFill>
              </a:rPr>
              <a:t>S</a:t>
            </a:r>
            <a:r>
              <a:rPr spc="-180" dirty="0">
                <a:solidFill>
                  <a:srgbClr val="004187"/>
                </a:solidFill>
              </a:rPr>
              <a:t>T</a:t>
            </a:r>
            <a:r>
              <a:rPr spc="90" dirty="0">
                <a:solidFill>
                  <a:srgbClr val="004187"/>
                </a:solidFill>
              </a:rPr>
              <a:t>ANT  </a:t>
            </a:r>
            <a:r>
              <a:rPr spc="5" dirty="0">
                <a:solidFill>
                  <a:srgbClr val="004187"/>
                </a:solidFill>
              </a:rPr>
              <a:t>GYPSUM</a:t>
            </a:r>
            <a:r>
              <a:rPr spc="-10" dirty="0">
                <a:solidFill>
                  <a:srgbClr val="004187"/>
                </a:solidFill>
              </a:rPr>
              <a:t> </a:t>
            </a:r>
            <a:r>
              <a:rPr spc="55" dirty="0">
                <a:solidFill>
                  <a:srgbClr val="004187"/>
                </a:solidFill>
              </a:rPr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204" y="2107933"/>
            <a:ext cx="3981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4187"/>
                </a:solidFill>
                <a:latin typeface="Arial"/>
                <a:cs typeface="Arial"/>
              </a:rPr>
              <a:t>Robustness </a:t>
            </a:r>
            <a:r>
              <a:rPr sz="1600" b="1" spc="45" dirty="0">
                <a:solidFill>
                  <a:srgbClr val="004187"/>
                </a:solidFill>
                <a:latin typeface="Arial"/>
                <a:cs typeface="Arial"/>
              </a:rPr>
              <a:t>and </a:t>
            </a:r>
            <a:r>
              <a:rPr sz="1600" b="1" spc="35" dirty="0">
                <a:solidFill>
                  <a:srgbClr val="004187"/>
                </a:solidFill>
                <a:latin typeface="Arial"/>
                <a:cs typeface="Arial"/>
              </a:rPr>
              <a:t>Extraordinary</a:t>
            </a:r>
            <a:r>
              <a:rPr sz="1600" b="1" spc="-9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004187"/>
                </a:solidFill>
                <a:latin typeface="Arial"/>
                <a:cs typeface="Arial"/>
              </a:rPr>
              <a:t>Lifespan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896" y="2470874"/>
            <a:ext cx="6522199" cy="2520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896" y="5368874"/>
            <a:ext cx="1749107" cy="1080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6204" y="6499923"/>
            <a:ext cx="1824246" cy="146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00" spc="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40" dirty="0" err="1">
                <a:solidFill>
                  <a:srgbClr val="5E575C"/>
                </a:solidFill>
                <a:latin typeface="Verdana"/>
                <a:cs typeface="Verdana"/>
              </a:rPr>
              <a:t>ImpactStop</a:t>
            </a:r>
            <a:r>
              <a:rPr sz="850" spc="-40" dirty="0">
                <a:solidFill>
                  <a:srgbClr val="5E575C"/>
                </a:solidFill>
                <a:latin typeface="Verdana"/>
                <a:cs typeface="Verdana"/>
              </a:rPr>
              <a:t>®</a:t>
            </a:r>
            <a:r>
              <a:rPr sz="85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3256" y="5284461"/>
            <a:ext cx="4420870" cy="110305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Features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and </a:t>
            </a:r>
            <a:r>
              <a:rPr sz="1200" b="1" spc="25" dirty="0">
                <a:solidFill>
                  <a:srgbClr val="5E575C"/>
                </a:solidFill>
                <a:latin typeface="Arial"/>
                <a:cs typeface="Arial"/>
              </a:rPr>
              <a:t>Benefits: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Abuse-Resistant 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Gypsum</a:t>
            </a:r>
            <a:r>
              <a:rPr sz="12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Board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1300"/>
              </a:lnSpc>
              <a:spcBef>
                <a:spcPts val="335"/>
              </a:spcBef>
            </a:pP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Impact resistance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walls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typically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takes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into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account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collisions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1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form 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soft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body,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abrasive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hard </a:t>
            </a:r>
            <a:r>
              <a:rPr sz="900" spc="30" dirty="0">
                <a:solidFill>
                  <a:srgbClr val="5E575C"/>
                </a:solidFill>
                <a:latin typeface="Verdana"/>
                <a:cs typeface="Verdana"/>
              </a:rPr>
              <a:t>body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under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BS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5234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30" dirty="0">
                <a:solidFill>
                  <a:srgbClr val="5E575C"/>
                </a:solidFill>
                <a:latin typeface="Verdana"/>
                <a:cs typeface="Verdana"/>
              </a:rPr>
              <a:t>ASTM </a:t>
            </a:r>
            <a:r>
              <a:rPr sz="900" spc="-35" dirty="0">
                <a:solidFill>
                  <a:srgbClr val="5E575C"/>
                </a:solidFill>
                <a:latin typeface="Verdana"/>
                <a:cs typeface="Verdana"/>
              </a:rPr>
              <a:t>C1629 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tests.</a:t>
            </a:r>
            <a:r>
              <a:rPr sz="900" spc="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spc="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MultiStop</a:t>
            </a:r>
            <a:r>
              <a:rPr sz="750" spc="7" baseline="33333" dirty="0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750" spc="60" baseline="33333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ImpactStop</a:t>
            </a:r>
            <a:r>
              <a:rPr sz="1725" spc="-97" baseline="2415" dirty="0">
                <a:solidFill>
                  <a:srgbClr val="5E575C"/>
                </a:solidFill>
                <a:latin typeface="Verdana"/>
                <a:cs typeface="Verdana"/>
              </a:rPr>
              <a:t>®</a:t>
            </a:r>
            <a:r>
              <a:rPr sz="1725" spc="-44" baseline="241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range</a:t>
            </a:r>
            <a:r>
              <a:rPr sz="900" spc="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from</a:t>
            </a:r>
            <a:endParaRPr sz="900" dirty="0">
              <a:latin typeface="Verdana"/>
              <a:cs typeface="Verdana"/>
            </a:endParaRPr>
          </a:p>
          <a:p>
            <a:pPr marL="12700">
              <a:lnSpc>
                <a:spcPts val="1050"/>
              </a:lnSpc>
            </a:pP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heavy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duty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not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only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achieve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heavy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severe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duty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performance,</a:t>
            </a:r>
            <a:endParaRPr sz="900" dirty="0">
              <a:latin typeface="Verdana"/>
              <a:cs typeface="Verdana"/>
            </a:endParaRPr>
          </a:p>
          <a:p>
            <a:pPr marL="12700" marR="5080">
              <a:lnSpc>
                <a:spcPct val="101800"/>
              </a:lnSpc>
            </a:pP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but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also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engineered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resist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damage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from </a:t>
            </a:r>
            <a:r>
              <a:rPr sz="900" spc="25" dirty="0">
                <a:solidFill>
                  <a:srgbClr val="5E575C"/>
                </a:solidFill>
                <a:latin typeface="Verdana"/>
                <a:cs typeface="Verdana"/>
              </a:rPr>
              <a:t>door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slamming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3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heavyweight anchorages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wash</a:t>
            </a:r>
            <a:r>
              <a:rPr sz="900" spc="-2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basins.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01696" y="7220360"/>
            <a:ext cx="4352290" cy="53598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Application: </a:t>
            </a:r>
            <a:r>
              <a:rPr sz="1200" b="1" spc="15" dirty="0">
                <a:solidFill>
                  <a:srgbClr val="5E575C"/>
                </a:solidFill>
                <a:latin typeface="Arial"/>
                <a:cs typeface="Arial"/>
              </a:rPr>
              <a:t>Resisting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Crowd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E575C"/>
                </a:solidFill>
                <a:latin typeface="Arial"/>
                <a:cs typeface="Arial"/>
              </a:rPr>
              <a:t>Pressure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1800"/>
              </a:lnSpc>
              <a:spcBef>
                <a:spcPts val="220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Abuse-Resistant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used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areas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such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corridors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where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solid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partition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desired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shown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table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below: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500" y="5009159"/>
            <a:ext cx="5770880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Some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partitions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have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stronger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more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durable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than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others,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like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this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hospital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corridor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lined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with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sz="600" spc="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600" spc="5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abuse-resistant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board.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6752" y="6937578"/>
            <a:ext cx="43751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Functionality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7004" y="6937578"/>
            <a:ext cx="294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2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Abuse-  </a:t>
            </a:r>
            <a:r>
              <a:rPr sz="500" spc="-30" dirty="0">
                <a:solidFill>
                  <a:srgbClr val="5E575C"/>
                </a:solidFill>
                <a:latin typeface="Verdana"/>
                <a:cs typeface="Verdana"/>
              </a:rPr>
              <a:t>r</a:t>
            </a:r>
            <a:r>
              <a:rPr sz="500" spc="-10" dirty="0">
                <a:solidFill>
                  <a:srgbClr val="5E575C"/>
                </a:solidFill>
                <a:latin typeface="Verdana"/>
                <a:cs typeface="Verdana"/>
              </a:rPr>
              <a:t>esi</a:t>
            </a:r>
            <a:r>
              <a:rPr sz="500" spc="-15" dirty="0">
                <a:solidFill>
                  <a:srgbClr val="5E575C"/>
                </a:solidFill>
                <a:latin typeface="Verdana"/>
                <a:cs typeface="Verdana"/>
              </a:rPr>
              <a:t>s</a:t>
            </a:r>
            <a:r>
              <a:rPr sz="500" spc="-5" dirty="0">
                <a:solidFill>
                  <a:srgbClr val="5E575C"/>
                </a:solidFill>
                <a:latin typeface="Verdana"/>
                <a:cs typeface="Verdana"/>
              </a:rPr>
              <a:t>tant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65449" y="653208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5032" y="6600621"/>
            <a:ext cx="236334" cy="239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6354" y="6576968"/>
            <a:ext cx="239814" cy="22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3908" y="6532080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46388"/>
              </p:ext>
            </p:extLst>
          </p:nvPr>
        </p:nvGraphicFramePr>
        <p:xfrm>
          <a:off x="2718003" y="7867180"/>
          <a:ext cx="4315458" cy="1970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83185" marR="85725">
                        <a:lnSpc>
                          <a:spcPts val="750"/>
                        </a:lnSpc>
                        <a:spcBef>
                          <a:spcPts val="310"/>
                        </a:spcBef>
                      </a:pP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Drywall  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orman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6350">
                      <a:solidFill>
                        <a:srgbClr val="939598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solidFill>
                      <a:srgbClr val="004187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Typical</a:t>
                      </a: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Occurrence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solidFill>
                      <a:srgbClr val="004187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6350">
                      <a:solidFill>
                        <a:srgbClr val="939598"/>
                      </a:solidFill>
                      <a:prstDash val="solid"/>
                    </a:lnT>
                    <a:solidFill>
                      <a:srgbClr val="004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00" b="1" spc="25" dirty="0">
                          <a:solidFill>
                            <a:srgbClr val="5E575C"/>
                          </a:solidFill>
                          <a:latin typeface="Arial"/>
                          <a:cs typeface="Arial"/>
                        </a:rPr>
                        <a:t>Light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939598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B w="3175">
                      <a:solidFill>
                        <a:srgbClr val="AAA4AA"/>
                      </a:solidFill>
                      <a:prstDash val="soli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marL="136525" indent="-69215">
                        <a:lnSpc>
                          <a:spcPct val="100000"/>
                        </a:lnSpc>
                        <a:spcBef>
                          <a:spcPts val="350"/>
                        </a:spcBef>
                        <a:buChar char="•"/>
                        <a:tabLst>
                          <a:tab pos="137160" algn="l"/>
                        </a:tabLst>
                      </a:pP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Residential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spaces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35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Small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chance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700" spc="-1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accident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Persons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tend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to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exercise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care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700" b="1" spc="25" dirty="0">
                          <a:solidFill>
                            <a:srgbClr val="5E575C"/>
                          </a:solidFill>
                          <a:latin typeface="Arial"/>
                          <a:cs typeface="Arial"/>
                        </a:rPr>
                        <a:t>Medium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6350">
                      <a:solidFill>
                        <a:srgbClr val="939598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marL="138430" indent="-71120">
                        <a:lnSpc>
                          <a:spcPct val="100000"/>
                        </a:lnSpc>
                        <a:spcBef>
                          <a:spcPts val="165"/>
                        </a:spcBef>
                        <a:buFont typeface="Arial"/>
                        <a:buChar char="•"/>
                        <a:tabLst>
                          <a:tab pos="139065" algn="l"/>
                        </a:tabLst>
                      </a:pP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Business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offices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20955" marB="0">
                    <a:lnL w="3175">
                      <a:solidFill>
                        <a:srgbClr val="AAA4AA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65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Some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chance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accident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misuse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Spaces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moderately</a:t>
                      </a:r>
                      <a:r>
                        <a:rPr sz="700" spc="-1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used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Persons </a:t>
                      </a: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exercise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some</a:t>
                      </a:r>
                      <a:r>
                        <a:rPr sz="700" spc="-17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care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20955" marB="0">
                    <a:lnL w="3175">
                      <a:solidFill>
                        <a:srgbClr val="AAA4AA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700" b="1" spc="20" dirty="0">
                          <a:solidFill>
                            <a:srgbClr val="5E575C"/>
                          </a:solidFill>
                          <a:latin typeface="Arial"/>
                          <a:cs typeface="Arial"/>
                        </a:rPr>
                        <a:t>Heavy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6350">
                      <a:solidFill>
                        <a:srgbClr val="939598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marL="138430" indent="-71120">
                        <a:lnSpc>
                          <a:spcPct val="100000"/>
                        </a:lnSpc>
                        <a:spcBef>
                          <a:spcPts val="250"/>
                        </a:spcBef>
                        <a:buFont typeface="Arial"/>
                        <a:buChar char="•"/>
                        <a:tabLst>
                          <a:tab pos="139065" algn="l"/>
                        </a:tabLst>
                      </a:pPr>
                      <a:r>
                        <a:rPr sz="7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Industrial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areas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4620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255" algn="l"/>
                        </a:tabLst>
                      </a:pP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Light</a:t>
                      </a:r>
                      <a:r>
                        <a:rPr sz="700" spc="-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to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medium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crowd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traffic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3175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25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Some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chance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accident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misuse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Chance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accident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misuse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occuring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Area </a:t>
                      </a:r>
                      <a:r>
                        <a:rPr sz="7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is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highly</a:t>
                      </a:r>
                      <a:r>
                        <a:rPr sz="700" spc="-1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used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5255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Persons </a:t>
                      </a: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exercise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minimal</a:t>
                      </a:r>
                      <a:r>
                        <a:rPr sz="700" spc="-17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care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3175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3175">
                      <a:solidFill>
                        <a:srgbClr val="AAA4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90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700" b="1" spc="15" dirty="0">
                          <a:solidFill>
                            <a:srgbClr val="5E575C"/>
                          </a:solidFill>
                          <a:latin typeface="Arial"/>
                          <a:cs typeface="Arial"/>
                        </a:rPr>
                        <a:t>Severe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939598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  <a:solidFill>
                      <a:srgbClr val="EBE9EB"/>
                    </a:solidFill>
                  </a:tcPr>
                </a:tc>
                <a:tc>
                  <a:txBody>
                    <a:bodyPr/>
                    <a:lstStyle/>
                    <a:p>
                      <a:pPr marL="138430" indent="-71120">
                        <a:lnSpc>
                          <a:spcPct val="100000"/>
                        </a:lnSpc>
                        <a:spcBef>
                          <a:spcPts val="220"/>
                        </a:spcBef>
                        <a:buFont typeface="Arial"/>
                        <a:buChar char="•"/>
                        <a:tabLst>
                          <a:tab pos="139065" algn="l"/>
                        </a:tabLst>
                      </a:pP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Heavy </a:t>
                      </a: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industrial</a:t>
                      </a:r>
                      <a:r>
                        <a:rPr sz="700" spc="-1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areas</a:t>
                      </a:r>
                      <a:endParaRPr sz="700">
                        <a:latin typeface="Verdana"/>
                        <a:cs typeface="Verdana"/>
                      </a:endParaRPr>
                    </a:p>
                    <a:p>
                      <a:pPr marL="134620" indent="-67310">
                        <a:lnSpc>
                          <a:spcPct val="100000"/>
                        </a:lnSpc>
                        <a:spcBef>
                          <a:spcPts val="10"/>
                        </a:spcBef>
                        <a:buChar char="•"/>
                        <a:tabLst>
                          <a:tab pos="135255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High traffic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public</a:t>
                      </a:r>
                      <a:r>
                        <a:rPr sz="700" spc="-18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areas</a:t>
                      </a:r>
                      <a:endParaRPr sz="7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3175">
                      <a:solidFill>
                        <a:srgbClr val="AAA4AA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 marR="243204" indent="-51435">
                        <a:lnSpc>
                          <a:spcPct val="100000"/>
                        </a:lnSpc>
                        <a:spcBef>
                          <a:spcPts val="22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Susceptable</a:t>
                      </a:r>
                      <a:r>
                        <a:rPr sz="7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to</a:t>
                      </a:r>
                      <a:r>
                        <a:rPr sz="7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vandalism</a:t>
                      </a:r>
                      <a:r>
                        <a:rPr sz="7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7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high 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chance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accident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7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misuse</a:t>
                      </a:r>
                      <a:endParaRPr sz="700" dirty="0">
                        <a:latin typeface="Verdana"/>
                        <a:cs typeface="Verdana"/>
                      </a:endParaRPr>
                    </a:p>
                    <a:p>
                      <a:pPr marL="119380" marR="303530" indent="-51435">
                        <a:lnSpc>
                          <a:spcPct val="100000"/>
                        </a:lnSpc>
                        <a:spcBef>
                          <a:spcPts val="20"/>
                        </a:spcBef>
                        <a:buChar char="•"/>
                        <a:tabLst>
                          <a:tab pos="135890" algn="l"/>
                        </a:tabLst>
                      </a:pP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High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traffic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space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being</a:t>
                      </a:r>
                      <a:r>
                        <a:rPr sz="7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used  </a:t>
                      </a:r>
                      <a:r>
                        <a:rPr sz="7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extensively </a:t>
                      </a:r>
                      <a:r>
                        <a:rPr sz="7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by</a:t>
                      </a:r>
                      <a:r>
                        <a:rPr sz="700" spc="-10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7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public</a:t>
                      </a:r>
                      <a:endParaRPr sz="700" dirty="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AAA4AA"/>
                      </a:solidFill>
                      <a:prstDash val="solid"/>
                    </a:lnL>
                    <a:lnR w="6350">
                      <a:solidFill>
                        <a:srgbClr val="939598"/>
                      </a:solidFill>
                      <a:prstDash val="solid"/>
                    </a:lnR>
                    <a:lnT w="3175">
                      <a:solidFill>
                        <a:srgbClr val="AAA4AA"/>
                      </a:solidFill>
                      <a:prstDash val="solid"/>
                    </a:lnT>
                    <a:lnB w="6350">
                      <a:solidFill>
                        <a:srgbClr val="9395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组合 20">
            <a:extLst>
              <a:ext uri="{FF2B5EF4-FFF2-40B4-BE49-F238E27FC236}">
                <a16:creationId xmlns:a16="http://schemas.microsoft.com/office/drawing/2014/main" id="{0BBEDE72-A834-4083-93F5-57F0BC7F0B9A}"/>
              </a:ext>
            </a:extLst>
          </p:cNvPr>
          <p:cNvGrpSpPr/>
          <p:nvPr/>
        </p:nvGrpSpPr>
        <p:grpSpPr>
          <a:xfrm>
            <a:off x="1606477" y="6115342"/>
            <a:ext cx="661526" cy="431978"/>
            <a:chOff x="1614957" y="8191267"/>
            <a:chExt cx="661526" cy="431978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5E2CF40A-5079-4E02-B85B-F11314DCB289}"/>
                </a:ext>
              </a:extLst>
            </p:cNvPr>
            <p:cNvSpPr/>
            <p:nvPr/>
          </p:nvSpPr>
          <p:spPr>
            <a:xfrm>
              <a:off x="1838325" y="8310563"/>
              <a:ext cx="328613" cy="142875"/>
            </a:xfrm>
            <a:custGeom>
              <a:avLst/>
              <a:gdLst>
                <a:gd name="connsiteX0" fmla="*/ 71438 w 328613"/>
                <a:gd name="connsiteY0" fmla="*/ 0 h 142875"/>
                <a:gd name="connsiteX1" fmla="*/ 0 w 328613"/>
                <a:gd name="connsiteY1" fmla="*/ 95250 h 142875"/>
                <a:gd name="connsiteX2" fmla="*/ 323850 w 328613"/>
                <a:gd name="connsiteY2" fmla="*/ 142875 h 142875"/>
                <a:gd name="connsiteX3" fmla="*/ 328613 w 328613"/>
                <a:gd name="connsiteY3" fmla="*/ 33337 h 142875"/>
                <a:gd name="connsiteX4" fmla="*/ 71438 w 328613"/>
                <a:gd name="connsiteY4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13" h="142875">
                  <a:moveTo>
                    <a:pt x="71438" y="0"/>
                  </a:moveTo>
                  <a:lnTo>
                    <a:pt x="0" y="95250"/>
                  </a:lnTo>
                  <a:lnTo>
                    <a:pt x="323850" y="142875"/>
                  </a:lnTo>
                  <a:lnTo>
                    <a:pt x="328613" y="33337"/>
                  </a:lnTo>
                  <a:lnTo>
                    <a:pt x="71438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QQ图片20190402121055">
              <a:extLst>
                <a:ext uri="{FF2B5EF4-FFF2-40B4-BE49-F238E27FC236}">
                  <a16:creationId xmlns:a16="http://schemas.microsoft.com/office/drawing/2014/main" id="{D58B3A71-A92D-4FD6-A7ED-E91FC0CD9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92652">
              <a:off x="1614957" y="8191267"/>
              <a:ext cx="661526" cy="43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560309" cy="10692130"/>
          </a:xfrm>
          <a:custGeom>
            <a:avLst/>
            <a:gdLst/>
            <a:ahLst/>
            <a:cxnLst/>
            <a:rect l="l" t="t" r="r" b="b"/>
            <a:pathLst>
              <a:path w="7560309" h="10692130">
                <a:moveTo>
                  <a:pt x="0" y="10692003"/>
                </a:moveTo>
                <a:lnTo>
                  <a:pt x="7559992" y="10692003"/>
                </a:lnTo>
                <a:lnTo>
                  <a:pt x="7559992" y="0"/>
                </a:lnTo>
                <a:lnTo>
                  <a:pt x="0" y="0"/>
                </a:lnTo>
                <a:lnTo>
                  <a:pt x="0" y="10692003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204" y="6832320"/>
            <a:ext cx="3373754" cy="2354491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626995">
              <a:lnSpc>
                <a:spcPts val="1400"/>
              </a:lnSpc>
              <a:spcBef>
                <a:spcPts val="180"/>
              </a:spcBef>
            </a:pPr>
            <a:r>
              <a:rPr sz="1200" spc="-15" dirty="0">
                <a:solidFill>
                  <a:srgbClr val="FFFFFF"/>
                </a:solidFill>
                <a:latin typeface="Verdana"/>
                <a:cs typeface="Verdana"/>
              </a:rPr>
              <a:t>Australia  China  </a:t>
            </a:r>
            <a:r>
              <a:rPr sz="1200" spc="-45" dirty="0">
                <a:solidFill>
                  <a:srgbClr val="FFFFFF"/>
                </a:solidFill>
                <a:latin typeface="Verdana"/>
                <a:cs typeface="Verdana"/>
              </a:rPr>
              <a:t>India 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Indonesia  Malaysia</a:t>
            </a:r>
            <a:endParaRPr sz="1200" dirty="0">
              <a:latin typeface="Verdana"/>
              <a:cs typeface="Verdana"/>
            </a:endParaRPr>
          </a:p>
          <a:p>
            <a:pPr marL="12700" marR="2373630">
              <a:lnSpc>
                <a:spcPts val="1400"/>
              </a:lnSpc>
            </a:pPr>
            <a:r>
              <a:rPr sz="1200" spc="5" dirty="0">
                <a:solidFill>
                  <a:srgbClr val="FFFFFF"/>
                </a:solidFill>
                <a:latin typeface="Verdana"/>
                <a:cs typeface="Verdana"/>
              </a:rPr>
              <a:t>Middle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East  </a:t>
            </a:r>
            <a:r>
              <a:rPr sz="1200" spc="15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2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Zealand  </a:t>
            </a:r>
            <a:r>
              <a:rPr sz="1200" spc="-15" dirty="0">
                <a:solidFill>
                  <a:srgbClr val="FFFFFF"/>
                </a:solidFill>
                <a:latin typeface="Verdana"/>
                <a:cs typeface="Verdana"/>
              </a:rPr>
              <a:t>Thailand  </a:t>
            </a:r>
            <a:r>
              <a:rPr sz="1200" b="1" spc="25" dirty="0">
                <a:solidFill>
                  <a:srgbClr val="FFFFFF"/>
                </a:solidFill>
                <a:latin typeface="Arial"/>
                <a:cs typeface="Arial"/>
              </a:rPr>
              <a:t>Philippines  </a:t>
            </a:r>
            <a:r>
              <a:rPr sz="1200" spc="-15" dirty="0">
                <a:solidFill>
                  <a:srgbClr val="FFFFFF"/>
                </a:solidFill>
                <a:latin typeface="Verdana"/>
                <a:cs typeface="Verdana"/>
              </a:rPr>
              <a:t>Singapore  South 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Korea 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Vietnam</a:t>
            </a:r>
            <a:endParaRPr sz="1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</p:txBody>
      </p:sp>
      <p:pic>
        <p:nvPicPr>
          <p:cNvPr id="6" name="图片 5" descr="QQ图片20190402121055">
            <a:extLst>
              <a:ext uri="{FF2B5EF4-FFF2-40B4-BE49-F238E27FC236}">
                <a16:creationId xmlns:a16="http://schemas.microsoft.com/office/drawing/2014/main" id="{61A9FEB6-1EA3-426D-9E59-1A9F794E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550" y="8278830"/>
            <a:ext cx="5103857" cy="33328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1A0CDE9-9581-410A-87A1-A13586A8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6499" cy="106934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560575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29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29" y="252006"/>
                </a:lnTo>
                <a:lnTo>
                  <a:pt x="5999429" y="0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67131"/>
            <a:ext cx="1633855" cy="252095"/>
          </a:xfrm>
          <a:custGeom>
            <a:avLst/>
            <a:gdLst/>
            <a:ahLst/>
            <a:cxnLst/>
            <a:rect l="l" t="t" r="r" b="b"/>
            <a:pathLst>
              <a:path w="1633855" h="252095">
                <a:moveTo>
                  <a:pt x="1633702" y="0"/>
                </a:moveTo>
                <a:lnTo>
                  <a:pt x="0" y="0"/>
                </a:lnTo>
                <a:lnTo>
                  <a:pt x="0" y="251993"/>
                </a:lnTo>
                <a:lnTo>
                  <a:pt x="1510766" y="251993"/>
                </a:lnTo>
                <a:lnTo>
                  <a:pt x="1633702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0588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16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16" y="252006"/>
                </a:lnTo>
                <a:lnTo>
                  <a:pt x="5999416" y="0"/>
                </a:lnTo>
                <a:close/>
              </a:path>
            </a:pathLst>
          </a:custGeom>
          <a:solidFill>
            <a:srgbClr val="5E575C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0299" y="323062"/>
            <a:ext cx="119888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chemeClr val="bg1"/>
                </a:solidFill>
                <a:latin typeface="Arial"/>
                <a:cs typeface="Arial"/>
              </a:rPr>
              <a:t>Technical </a:t>
            </a:r>
            <a:r>
              <a:rPr sz="750" b="1" spc="5" dirty="0">
                <a:solidFill>
                  <a:schemeClr val="bg1"/>
                </a:solidFill>
                <a:latin typeface="Arial"/>
                <a:cs typeface="Arial"/>
              </a:rPr>
              <a:t>Gypsum</a:t>
            </a:r>
            <a:r>
              <a:rPr sz="75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50" b="1" spc="15" dirty="0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6115" y="10140077"/>
            <a:ext cx="8826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5E575C"/>
                </a:solidFill>
                <a:latin typeface="Verdana"/>
                <a:cs typeface="Verdana"/>
              </a:rPr>
              <a:t>3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67119"/>
            <a:ext cx="7560309" cy="252095"/>
          </a:xfrm>
          <a:custGeom>
            <a:avLst/>
            <a:gdLst/>
            <a:ahLst/>
            <a:cxnLst/>
            <a:rect l="l" t="t" r="r" b="b"/>
            <a:pathLst>
              <a:path w="7560309" h="252095">
                <a:moveTo>
                  <a:pt x="0" y="252006"/>
                </a:moveTo>
                <a:lnTo>
                  <a:pt x="7560005" y="252006"/>
                </a:lnTo>
                <a:lnTo>
                  <a:pt x="7560005" y="0"/>
                </a:lnTo>
                <a:lnTo>
                  <a:pt x="0" y="0"/>
                </a:lnTo>
                <a:lnTo>
                  <a:pt x="0" y="252006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404241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15" dirty="0">
                <a:solidFill>
                  <a:srgbClr val="004187"/>
                </a:solidFill>
              </a:rPr>
              <a:t>EXPERTISE </a:t>
            </a:r>
            <a:r>
              <a:rPr spc="160" dirty="0">
                <a:solidFill>
                  <a:srgbClr val="004187"/>
                </a:solidFill>
              </a:rPr>
              <a:t>IN</a:t>
            </a:r>
            <a:r>
              <a:rPr spc="-55" dirty="0">
                <a:solidFill>
                  <a:srgbClr val="004187"/>
                </a:solidFill>
              </a:rPr>
              <a:t> </a:t>
            </a:r>
            <a:r>
              <a:rPr spc="45" dirty="0">
                <a:solidFill>
                  <a:srgbClr val="004187"/>
                </a:solidFill>
              </a:rPr>
              <a:t>DESIGN  </a:t>
            </a:r>
            <a:r>
              <a:rPr spc="160" dirty="0">
                <a:solidFill>
                  <a:srgbClr val="004187"/>
                </a:solidFill>
              </a:rPr>
              <a:t>AND</a:t>
            </a:r>
            <a:r>
              <a:rPr spc="-25" dirty="0">
                <a:solidFill>
                  <a:srgbClr val="004187"/>
                </a:solidFill>
              </a:rPr>
              <a:t> </a:t>
            </a:r>
            <a:r>
              <a:rPr spc="65" dirty="0">
                <a:solidFill>
                  <a:srgbClr val="004187"/>
                </a:solidFill>
              </a:rPr>
              <a:t>CONSTRUCTION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6204" y="6168975"/>
            <a:ext cx="6438265" cy="140652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600" b="1" spc="40" dirty="0">
                <a:solidFill>
                  <a:srgbClr val="004187"/>
                </a:solidFill>
                <a:latin typeface="Arial"/>
                <a:cs typeface="Arial"/>
              </a:rPr>
              <a:t>Fire</a:t>
            </a:r>
            <a:r>
              <a:rPr sz="1600" b="1" spc="-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4187"/>
                </a:solidFill>
                <a:latin typeface="Arial"/>
                <a:cs typeface="Arial"/>
              </a:rPr>
              <a:t>Regulation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  <a:p>
            <a:pPr marL="12700" marR="64769">
              <a:lnSpc>
                <a:spcPct val="101800"/>
              </a:lnSpc>
              <a:spcBef>
                <a:spcPts val="425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major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concern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when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it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comes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safeguarding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lives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against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catastrophic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level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protection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effectiveness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these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protective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measures.</a:t>
            </a:r>
            <a:endParaRPr sz="900" dirty="0">
              <a:latin typeface="Verdana"/>
              <a:cs typeface="Verdana"/>
            </a:endParaRPr>
          </a:p>
          <a:p>
            <a:pPr marL="12700" marR="5080">
              <a:lnSpc>
                <a:spcPct val="101800"/>
              </a:lnSpc>
              <a:spcBef>
                <a:spcPts val="570"/>
              </a:spcBef>
            </a:pP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Traditionally,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designers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follow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set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prescriptive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5E575C"/>
                </a:solidFill>
                <a:latin typeface="Verdana"/>
                <a:cs typeface="Verdana"/>
              </a:rPr>
              <a:t>Code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requirements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applying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required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protection  for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building.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However,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recent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5E575C"/>
                </a:solidFill>
                <a:latin typeface="Verdana"/>
                <a:cs typeface="Verdana"/>
              </a:rPr>
              <a:t>years,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performance-based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safety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engineering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gained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popularity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among 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designers,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especially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for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big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complex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buildings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where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more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cost-centric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approach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required.</a:t>
            </a:r>
            <a:endParaRPr sz="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table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below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shows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objectives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means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performance-based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safety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engineering: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5992" y="8107769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5255" y="8107769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4518" y="8107769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3768" y="8107769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5992" y="8530170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25255" y="8530170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4518" y="8530170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3768" y="8530170"/>
            <a:ext cx="187960" cy="217170"/>
          </a:xfrm>
          <a:custGeom>
            <a:avLst/>
            <a:gdLst/>
            <a:ahLst/>
            <a:cxnLst/>
            <a:rect l="l" t="t" r="r" b="b"/>
            <a:pathLst>
              <a:path w="187960" h="217170">
                <a:moveTo>
                  <a:pt x="125120" y="0"/>
                </a:moveTo>
                <a:lnTo>
                  <a:pt x="0" y="0"/>
                </a:lnTo>
                <a:lnTo>
                  <a:pt x="62560" y="108356"/>
                </a:lnTo>
                <a:lnTo>
                  <a:pt x="0" y="216700"/>
                </a:lnTo>
                <a:lnTo>
                  <a:pt x="125120" y="216700"/>
                </a:lnTo>
                <a:lnTo>
                  <a:pt x="187680" y="108356"/>
                </a:lnTo>
                <a:lnTo>
                  <a:pt x="125120" y="0"/>
                </a:lnTo>
                <a:close/>
              </a:path>
            </a:pathLst>
          </a:custGeom>
          <a:solidFill>
            <a:srgbClr val="2AB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8909" y="7744015"/>
            <a:ext cx="5529580" cy="25209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39369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309"/>
              </a:spcBef>
              <a:tabLst>
                <a:tab pos="2568575" algn="l"/>
              </a:tabLst>
            </a:pPr>
            <a:r>
              <a:rPr sz="1100" b="1" spc="35" dirty="0">
                <a:solidFill>
                  <a:srgbClr val="FFFFFF"/>
                </a:solidFill>
                <a:latin typeface="Arial"/>
                <a:cs typeface="Arial"/>
              </a:rPr>
              <a:t>Objectives	</a:t>
            </a:r>
            <a:r>
              <a:rPr sz="1100" b="1" spc="15" dirty="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6499" y="8493163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solidFill>
                  <a:srgbClr val="5E575C"/>
                </a:solidFill>
                <a:latin typeface="Arial"/>
                <a:cs typeface="Arial"/>
              </a:rPr>
              <a:t>To </a:t>
            </a: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limit </a:t>
            </a:r>
            <a:r>
              <a:rPr sz="900" b="1" spc="50" dirty="0">
                <a:solidFill>
                  <a:srgbClr val="5E575C"/>
                </a:solidFill>
                <a:latin typeface="Arial"/>
                <a:cs typeface="Arial"/>
              </a:rPr>
              <a:t>the </a:t>
            </a:r>
            <a:r>
              <a:rPr sz="900" b="1" spc="-5" dirty="0">
                <a:solidFill>
                  <a:srgbClr val="5E575C"/>
                </a:solidFill>
                <a:latin typeface="Arial"/>
                <a:cs typeface="Arial"/>
              </a:rPr>
              <a:t>risks </a:t>
            </a:r>
            <a:r>
              <a:rPr sz="900" b="1" spc="40" dirty="0">
                <a:solidFill>
                  <a:srgbClr val="5E575C"/>
                </a:solidFill>
                <a:latin typeface="Arial"/>
                <a:cs typeface="Arial"/>
              </a:rPr>
              <a:t>of </a:t>
            </a: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fire  </a:t>
            </a:r>
            <a:r>
              <a:rPr sz="900" b="1" spc="25" dirty="0">
                <a:solidFill>
                  <a:srgbClr val="5E575C"/>
                </a:solidFill>
                <a:latin typeface="Arial"/>
                <a:cs typeface="Arial"/>
              </a:rPr>
              <a:t>extension </a:t>
            </a: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and</a:t>
            </a:r>
            <a:r>
              <a:rPr sz="900" b="1" spc="-5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solidFill>
                  <a:srgbClr val="5E575C"/>
                </a:solidFill>
                <a:latin typeface="Arial"/>
                <a:cs typeface="Arial"/>
              </a:rPr>
              <a:t>consequences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6499" y="8094141"/>
            <a:ext cx="11957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5" dirty="0">
                <a:solidFill>
                  <a:srgbClr val="5E575C"/>
                </a:solidFill>
                <a:latin typeface="Arial"/>
                <a:cs typeface="Arial"/>
              </a:rPr>
              <a:t>To </a:t>
            </a:r>
            <a:r>
              <a:rPr sz="900" b="1" spc="40" dirty="0">
                <a:solidFill>
                  <a:srgbClr val="5E575C"/>
                </a:solidFill>
                <a:latin typeface="Arial"/>
                <a:cs typeface="Arial"/>
              </a:rPr>
              <a:t>keep </a:t>
            </a:r>
            <a:r>
              <a:rPr sz="900" b="1" spc="50" dirty="0">
                <a:solidFill>
                  <a:srgbClr val="5E575C"/>
                </a:solidFill>
                <a:latin typeface="Arial"/>
                <a:cs typeface="Arial"/>
              </a:rPr>
              <a:t>people</a:t>
            </a:r>
            <a:r>
              <a:rPr sz="900" b="1" spc="-1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5E575C"/>
                </a:solidFill>
                <a:latin typeface="Arial"/>
                <a:cs typeface="Arial"/>
              </a:rPr>
              <a:t>safe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4808" y="8092999"/>
            <a:ext cx="2955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Appropriate</a:t>
            </a:r>
            <a:r>
              <a:rPr sz="900" spc="-2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building design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(compartments, smoke  extraction,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escape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routes,</a:t>
            </a:r>
            <a:r>
              <a:rPr sz="900" spc="-1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...)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4808" y="8568944"/>
            <a:ext cx="2946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Classification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construction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products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299" y="5476684"/>
            <a:ext cx="58756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100"/>
              </a:spcBef>
            </a:pPr>
            <a:r>
              <a:rPr sz="700" spc="10" dirty="0">
                <a:solidFill>
                  <a:srgbClr val="5E575C"/>
                </a:solidFill>
                <a:latin typeface="Verdana"/>
                <a:cs typeface="Verdana"/>
              </a:rPr>
              <a:t>Our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10" dirty="0">
                <a:solidFill>
                  <a:srgbClr val="5E575C"/>
                </a:solidFill>
                <a:latin typeface="Verdana"/>
                <a:cs typeface="Verdana"/>
              </a:rPr>
              <a:t>certified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5" dirty="0">
                <a:solidFill>
                  <a:srgbClr val="5E575C"/>
                </a:solidFill>
                <a:latin typeface="Verdana"/>
                <a:cs typeface="Verdana"/>
              </a:rPr>
              <a:t>partition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10" dirty="0">
                <a:solidFill>
                  <a:srgbClr val="5E575C"/>
                </a:solidFill>
                <a:latin typeface="Verdana"/>
                <a:cs typeface="Verdana"/>
              </a:rPr>
              <a:t>exposed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1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5" dirty="0">
                <a:solidFill>
                  <a:srgbClr val="5E575C"/>
                </a:solidFill>
                <a:latin typeface="Verdana"/>
                <a:cs typeface="Verdana"/>
              </a:rPr>
              <a:t>curve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that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10" dirty="0">
                <a:solidFill>
                  <a:srgbClr val="5E575C"/>
                </a:solidFill>
                <a:latin typeface="Verdana"/>
                <a:cs typeface="Verdana"/>
              </a:rPr>
              <a:t>modelled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after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7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5" dirty="0">
                <a:solidFill>
                  <a:srgbClr val="5E575C"/>
                </a:solidFill>
                <a:latin typeface="Verdana"/>
                <a:cs typeface="Verdana"/>
              </a:rPr>
              <a:t>ventilated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10" dirty="0">
                <a:solidFill>
                  <a:srgbClr val="5E575C"/>
                </a:solidFill>
                <a:latin typeface="Verdana"/>
                <a:cs typeface="Verdana"/>
              </a:rPr>
              <a:t>controlled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20" dirty="0">
                <a:solidFill>
                  <a:srgbClr val="5E575C"/>
                </a:solidFill>
                <a:latin typeface="Verdana"/>
                <a:cs typeface="Verdana"/>
              </a:rPr>
              <a:t>fire,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with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7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temperature  increasing</a:t>
            </a:r>
            <a:r>
              <a:rPr sz="7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7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842°C</a:t>
            </a:r>
            <a:r>
              <a:rPr sz="7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dirty="0">
                <a:solidFill>
                  <a:srgbClr val="5E575C"/>
                </a:solidFill>
                <a:latin typeface="Verdana"/>
                <a:cs typeface="Verdana"/>
              </a:rPr>
              <a:t>after</a:t>
            </a:r>
            <a:r>
              <a:rPr sz="7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20" dirty="0">
                <a:solidFill>
                  <a:srgbClr val="5E575C"/>
                </a:solidFill>
                <a:latin typeface="Verdana"/>
                <a:cs typeface="Verdana"/>
              </a:rPr>
              <a:t>30</a:t>
            </a:r>
            <a:r>
              <a:rPr sz="7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700" spc="-15" dirty="0">
                <a:solidFill>
                  <a:srgbClr val="5E575C"/>
                </a:solidFill>
                <a:latin typeface="Verdana"/>
                <a:cs typeface="Verdana"/>
              </a:rPr>
              <a:t>minutes.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70400" y="3523767"/>
            <a:ext cx="2670695" cy="1631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6308" y="3530371"/>
            <a:ext cx="3211830" cy="1613535"/>
          </a:xfrm>
          <a:custGeom>
            <a:avLst/>
            <a:gdLst/>
            <a:ahLst/>
            <a:cxnLst/>
            <a:rect l="l" t="t" r="r" b="b"/>
            <a:pathLst>
              <a:path w="3211829" h="1613535">
                <a:moveTo>
                  <a:pt x="0" y="0"/>
                </a:moveTo>
                <a:lnTo>
                  <a:pt x="0" y="1613408"/>
                </a:lnTo>
                <a:lnTo>
                  <a:pt x="3211791" y="1613408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0095" y="4911331"/>
            <a:ext cx="3233420" cy="0"/>
          </a:xfrm>
          <a:custGeom>
            <a:avLst/>
            <a:gdLst/>
            <a:ahLst/>
            <a:cxnLst/>
            <a:rect l="l" t="t" r="r" b="b"/>
            <a:pathLst>
              <a:path w="3233420">
                <a:moveTo>
                  <a:pt x="0" y="0"/>
                </a:moveTo>
                <a:lnTo>
                  <a:pt x="3233102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95" y="4683709"/>
            <a:ext cx="3233420" cy="0"/>
          </a:xfrm>
          <a:custGeom>
            <a:avLst/>
            <a:gdLst/>
            <a:ahLst/>
            <a:cxnLst/>
            <a:rect l="l" t="t" r="r" b="b"/>
            <a:pathLst>
              <a:path w="3233420">
                <a:moveTo>
                  <a:pt x="0" y="0"/>
                </a:moveTo>
                <a:lnTo>
                  <a:pt x="3233102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5369" y="4446701"/>
            <a:ext cx="2908300" cy="0"/>
          </a:xfrm>
          <a:custGeom>
            <a:avLst/>
            <a:gdLst/>
            <a:ahLst/>
            <a:cxnLst/>
            <a:rect l="l" t="t" r="r" b="b"/>
            <a:pathLst>
              <a:path w="2908300">
                <a:moveTo>
                  <a:pt x="0" y="0"/>
                </a:moveTo>
                <a:lnTo>
                  <a:pt x="2907828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0095" y="4446701"/>
            <a:ext cx="128270" cy="0"/>
          </a:xfrm>
          <a:custGeom>
            <a:avLst/>
            <a:gdLst/>
            <a:ahLst/>
            <a:cxnLst/>
            <a:rect l="l" t="t" r="r" b="b"/>
            <a:pathLst>
              <a:path w="128269">
                <a:moveTo>
                  <a:pt x="0" y="0"/>
                </a:moveTo>
                <a:lnTo>
                  <a:pt x="127801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0095" y="4223372"/>
            <a:ext cx="3233420" cy="0"/>
          </a:xfrm>
          <a:custGeom>
            <a:avLst/>
            <a:gdLst/>
            <a:ahLst/>
            <a:cxnLst/>
            <a:rect l="l" t="t" r="r" b="b"/>
            <a:pathLst>
              <a:path w="3233420">
                <a:moveTo>
                  <a:pt x="0" y="0"/>
                </a:moveTo>
                <a:lnTo>
                  <a:pt x="3233102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0663" y="3986377"/>
            <a:ext cx="2052955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534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0095" y="3986377"/>
            <a:ext cx="983615" cy="0"/>
          </a:xfrm>
          <a:custGeom>
            <a:avLst/>
            <a:gdLst/>
            <a:ahLst/>
            <a:cxnLst/>
            <a:rect l="l" t="t" r="r" b="b"/>
            <a:pathLst>
              <a:path w="983614">
                <a:moveTo>
                  <a:pt x="0" y="0"/>
                </a:moveTo>
                <a:lnTo>
                  <a:pt x="983095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19868" y="3762514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8924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30095" y="3762514"/>
            <a:ext cx="2592705" cy="0"/>
          </a:xfrm>
          <a:custGeom>
            <a:avLst/>
            <a:gdLst/>
            <a:ahLst/>
            <a:cxnLst/>
            <a:rect l="l" t="t" r="r" b="b"/>
            <a:pathLst>
              <a:path w="2592704">
                <a:moveTo>
                  <a:pt x="0" y="0"/>
                </a:moveTo>
                <a:lnTo>
                  <a:pt x="2592299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0095" y="3530600"/>
            <a:ext cx="3233420" cy="0"/>
          </a:xfrm>
          <a:custGeom>
            <a:avLst/>
            <a:gdLst/>
            <a:ahLst/>
            <a:cxnLst/>
            <a:rect l="l" t="t" r="r" b="b"/>
            <a:pathLst>
              <a:path w="3233420">
                <a:moveTo>
                  <a:pt x="0" y="0"/>
                </a:moveTo>
                <a:lnTo>
                  <a:pt x="3233102" y="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80642" y="3525812"/>
            <a:ext cx="0" cy="518159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032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80642" y="4173816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0"/>
                </a:moveTo>
                <a:lnTo>
                  <a:pt x="0" y="965365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14740" y="3525812"/>
            <a:ext cx="0" cy="381635"/>
          </a:xfrm>
          <a:custGeom>
            <a:avLst/>
            <a:gdLst/>
            <a:ahLst/>
            <a:cxnLst/>
            <a:rect l="l" t="t" r="r" b="b"/>
            <a:pathLst>
              <a:path h="381635">
                <a:moveTo>
                  <a:pt x="0" y="0"/>
                </a:moveTo>
                <a:lnTo>
                  <a:pt x="0" y="381228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14740" y="4037012"/>
            <a:ext cx="0" cy="1102360"/>
          </a:xfrm>
          <a:custGeom>
            <a:avLst/>
            <a:gdLst/>
            <a:ahLst/>
            <a:cxnLst/>
            <a:rect l="l" t="t" r="r" b="b"/>
            <a:pathLst>
              <a:path h="1102360">
                <a:moveTo>
                  <a:pt x="0" y="0"/>
                </a:moveTo>
                <a:lnTo>
                  <a:pt x="0" y="1102169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56764" y="3525812"/>
            <a:ext cx="0" cy="306070"/>
          </a:xfrm>
          <a:custGeom>
            <a:avLst/>
            <a:gdLst/>
            <a:ahLst/>
            <a:cxnLst/>
            <a:rect l="l" t="t" r="r" b="b"/>
            <a:pathLst>
              <a:path h="306070">
                <a:moveTo>
                  <a:pt x="0" y="0"/>
                </a:moveTo>
                <a:lnTo>
                  <a:pt x="0" y="306006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56764" y="3961790"/>
            <a:ext cx="0" cy="1177925"/>
          </a:xfrm>
          <a:custGeom>
            <a:avLst/>
            <a:gdLst/>
            <a:ahLst/>
            <a:cxnLst/>
            <a:rect l="l" t="t" r="r" b="b"/>
            <a:pathLst>
              <a:path h="1177925">
                <a:moveTo>
                  <a:pt x="0" y="0"/>
                </a:moveTo>
                <a:lnTo>
                  <a:pt x="0" y="1177391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90875" y="3525812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403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90875" y="3913187"/>
            <a:ext cx="0" cy="1226185"/>
          </a:xfrm>
          <a:custGeom>
            <a:avLst/>
            <a:gdLst/>
            <a:ahLst/>
            <a:cxnLst/>
            <a:rect l="l" t="t" r="r" b="b"/>
            <a:pathLst>
              <a:path h="1226185">
                <a:moveTo>
                  <a:pt x="0" y="0"/>
                </a:moveTo>
                <a:lnTo>
                  <a:pt x="0" y="1225994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1023" y="3525812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0"/>
                </a:moveTo>
                <a:lnTo>
                  <a:pt x="0" y="212407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1023" y="3868191"/>
            <a:ext cx="0" cy="1271270"/>
          </a:xfrm>
          <a:custGeom>
            <a:avLst/>
            <a:gdLst/>
            <a:ahLst/>
            <a:cxnLst/>
            <a:rect l="l" t="t" r="r" b="b"/>
            <a:pathLst>
              <a:path h="1271270">
                <a:moveTo>
                  <a:pt x="0" y="0"/>
                </a:moveTo>
                <a:lnTo>
                  <a:pt x="0" y="1270990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9084" y="3525812"/>
            <a:ext cx="0" cy="194945"/>
          </a:xfrm>
          <a:custGeom>
            <a:avLst/>
            <a:gdLst/>
            <a:ahLst/>
            <a:cxnLst/>
            <a:rect l="l" t="t" r="r" b="b"/>
            <a:pathLst>
              <a:path h="194945">
                <a:moveTo>
                  <a:pt x="0" y="0"/>
                </a:moveTo>
                <a:lnTo>
                  <a:pt x="0" y="194411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59084" y="3850195"/>
            <a:ext cx="0" cy="1297305"/>
          </a:xfrm>
          <a:custGeom>
            <a:avLst/>
            <a:gdLst/>
            <a:ahLst/>
            <a:cxnLst/>
            <a:rect l="l" t="t" r="r" b="b"/>
            <a:pathLst>
              <a:path h="1297304">
                <a:moveTo>
                  <a:pt x="0" y="0"/>
                </a:moveTo>
                <a:lnTo>
                  <a:pt x="0" y="1296695"/>
                </a:lnTo>
              </a:path>
            </a:pathLst>
          </a:custGeom>
          <a:ln w="6350">
            <a:solidFill>
              <a:srgbClr val="5F60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0687" y="3867836"/>
            <a:ext cx="3204845" cy="1276350"/>
          </a:xfrm>
          <a:custGeom>
            <a:avLst/>
            <a:gdLst/>
            <a:ahLst/>
            <a:cxnLst/>
            <a:rect l="l" t="t" r="r" b="b"/>
            <a:pathLst>
              <a:path w="3204845" h="1276350">
                <a:moveTo>
                  <a:pt x="0" y="1276172"/>
                </a:moveTo>
                <a:lnTo>
                  <a:pt x="432" y="1179745"/>
                </a:lnTo>
                <a:lnTo>
                  <a:pt x="3462" y="1102975"/>
                </a:lnTo>
                <a:lnTo>
                  <a:pt x="11685" y="1005699"/>
                </a:lnTo>
                <a:lnTo>
                  <a:pt x="27698" y="847750"/>
                </a:lnTo>
                <a:lnTo>
                  <a:pt x="35500" y="782545"/>
                </a:lnTo>
                <a:lnTo>
                  <a:pt x="46584" y="721123"/>
                </a:lnTo>
                <a:lnTo>
                  <a:pt x="63245" y="663087"/>
                </a:lnTo>
                <a:lnTo>
                  <a:pt x="87778" y="608043"/>
                </a:lnTo>
                <a:lnTo>
                  <a:pt x="122477" y="555593"/>
                </a:lnTo>
                <a:lnTo>
                  <a:pt x="169637" y="505344"/>
                </a:lnTo>
                <a:lnTo>
                  <a:pt x="231551" y="456898"/>
                </a:lnTo>
                <a:lnTo>
                  <a:pt x="268758" y="433228"/>
                </a:lnTo>
                <a:lnTo>
                  <a:pt x="310514" y="409861"/>
                </a:lnTo>
                <a:lnTo>
                  <a:pt x="357106" y="386748"/>
                </a:lnTo>
                <a:lnTo>
                  <a:pt x="408821" y="363838"/>
                </a:lnTo>
                <a:lnTo>
                  <a:pt x="465945" y="341082"/>
                </a:lnTo>
                <a:lnTo>
                  <a:pt x="528766" y="318431"/>
                </a:lnTo>
                <a:lnTo>
                  <a:pt x="597569" y="295836"/>
                </a:lnTo>
                <a:lnTo>
                  <a:pt x="672642" y="273247"/>
                </a:lnTo>
                <a:lnTo>
                  <a:pt x="754273" y="250614"/>
                </a:lnTo>
                <a:lnTo>
                  <a:pt x="842746" y="227888"/>
                </a:lnTo>
                <a:lnTo>
                  <a:pt x="1522280" y="115369"/>
                </a:lnTo>
                <a:lnTo>
                  <a:pt x="2299738" y="45578"/>
                </a:lnTo>
                <a:lnTo>
                  <a:pt x="2939212" y="9970"/>
                </a:lnTo>
                <a:lnTo>
                  <a:pt x="3204794" y="0"/>
                </a:lnTo>
              </a:path>
            </a:pathLst>
          </a:custGeom>
          <a:ln w="9525">
            <a:solidFill>
              <a:srgbClr val="00418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004187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1586" y="3462756"/>
            <a:ext cx="216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5" dirty="0">
                <a:solidFill>
                  <a:srgbClr val="5E575C"/>
                </a:solidFill>
                <a:latin typeface="Verdana"/>
                <a:cs typeface="Verdana"/>
              </a:rPr>
              <a:t>1</a:t>
            </a:r>
            <a:r>
              <a:rPr sz="600" spc="-70" dirty="0">
                <a:solidFill>
                  <a:srgbClr val="5E575C"/>
                </a:solidFill>
                <a:latin typeface="Verdana"/>
                <a:cs typeface="Verdana"/>
              </a:rPr>
              <a:t>4</a:t>
            </a:r>
            <a:r>
              <a:rPr sz="600" spc="5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7682" y="3695852"/>
            <a:ext cx="2101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12</a:t>
            </a:r>
            <a:r>
              <a:rPr sz="600" spc="5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6480" y="3920871"/>
            <a:ext cx="2235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60" dirty="0">
                <a:solidFill>
                  <a:srgbClr val="5E575C"/>
                </a:solidFill>
                <a:latin typeface="Verdana"/>
                <a:cs typeface="Verdana"/>
              </a:rPr>
              <a:t>1</a:t>
            </a:r>
            <a:r>
              <a:rPr sz="600" spc="55" dirty="0">
                <a:solidFill>
                  <a:srgbClr val="5E575C"/>
                </a:solidFill>
                <a:latin typeface="Verdana"/>
                <a:cs typeface="Verdana"/>
              </a:rPr>
              <a:t>000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6763" y="4154881"/>
            <a:ext cx="731520" cy="34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660"/>
              </a:lnSpc>
              <a:spcBef>
                <a:spcPts val="100"/>
              </a:spcBef>
            </a:pPr>
            <a:r>
              <a:rPr sz="600" b="1" spc="25" dirty="0">
                <a:solidFill>
                  <a:srgbClr val="5E575C"/>
                </a:solidFill>
                <a:latin typeface="Arial"/>
                <a:cs typeface="Arial"/>
              </a:rPr>
              <a:t>Temperature</a:t>
            </a:r>
            <a:r>
              <a:rPr sz="600" b="1" spc="9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600" spc="35" dirty="0">
                <a:solidFill>
                  <a:srgbClr val="5E575C"/>
                </a:solidFill>
                <a:latin typeface="Verdana"/>
                <a:cs typeface="Verdana"/>
              </a:rPr>
              <a:t>800</a:t>
            </a:r>
            <a:endParaRPr sz="600">
              <a:latin typeface="Verdana"/>
              <a:cs typeface="Verdana"/>
            </a:endParaRPr>
          </a:p>
          <a:p>
            <a:pPr marL="182245">
              <a:lnSpc>
                <a:spcPts val="660"/>
              </a:lnSpc>
            </a:pPr>
            <a:r>
              <a:rPr sz="600" b="1" spc="50" dirty="0">
                <a:solidFill>
                  <a:srgbClr val="5E575C"/>
                </a:solidFill>
                <a:latin typeface="Arial"/>
                <a:cs typeface="Arial"/>
              </a:rPr>
              <a:t>(°C)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600" spc="30" dirty="0">
                <a:solidFill>
                  <a:srgbClr val="5E575C"/>
                </a:solidFill>
                <a:latin typeface="Verdana"/>
                <a:cs typeface="Verdana"/>
              </a:rPr>
              <a:t>6</a:t>
            </a:r>
            <a:r>
              <a:rPr sz="600" spc="3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09322" y="4613910"/>
            <a:ext cx="1885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solidFill>
                  <a:srgbClr val="5E575C"/>
                </a:solidFill>
                <a:latin typeface="Verdana"/>
                <a:cs typeface="Verdana"/>
              </a:rPr>
              <a:t>4</a:t>
            </a:r>
            <a:r>
              <a:rPr sz="600" spc="40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5418" y="4843424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2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08381" y="5162931"/>
            <a:ext cx="1276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3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46963" y="5162931"/>
            <a:ext cx="1314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30" dirty="0">
                <a:solidFill>
                  <a:srgbClr val="5E575C"/>
                </a:solidFill>
                <a:latin typeface="Verdana"/>
                <a:cs typeface="Verdana"/>
              </a:rPr>
              <a:t>60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500861" y="5137430"/>
            <a:ext cx="523240" cy="2597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600" spc="30" dirty="0">
                <a:solidFill>
                  <a:srgbClr val="5E575C"/>
                </a:solidFill>
                <a:latin typeface="Verdana"/>
                <a:cs typeface="Verdana"/>
              </a:rPr>
              <a:t>90</a:t>
            </a:r>
            <a:endParaRPr sz="600">
              <a:latin typeface="Verdana"/>
              <a:cs typeface="Verdana"/>
            </a:endParaRPr>
          </a:p>
          <a:p>
            <a:pPr marL="87630">
              <a:lnSpc>
                <a:spcPct val="100000"/>
              </a:lnSpc>
              <a:spcBef>
                <a:spcPts val="200"/>
              </a:spcBef>
            </a:pPr>
            <a:r>
              <a:rPr sz="600" b="1" spc="25" dirty="0">
                <a:solidFill>
                  <a:srgbClr val="5E575C"/>
                </a:solidFill>
                <a:latin typeface="Arial"/>
                <a:cs typeface="Arial"/>
              </a:rPr>
              <a:t>Time</a:t>
            </a:r>
            <a:r>
              <a:rPr sz="600" b="1" spc="-5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600" b="1" spc="30" dirty="0">
                <a:solidFill>
                  <a:srgbClr val="5E575C"/>
                </a:solidFill>
                <a:latin typeface="Arial"/>
                <a:cs typeface="Arial"/>
              </a:rPr>
              <a:t>(min)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015134" y="5162931"/>
            <a:ext cx="1543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12</a:t>
            </a: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533523" y="5162931"/>
            <a:ext cx="1574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65" dirty="0">
                <a:solidFill>
                  <a:srgbClr val="5E575C"/>
                </a:solidFill>
                <a:latin typeface="Verdana"/>
                <a:cs typeface="Verdana"/>
              </a:rPr>
              <a:t>1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50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71038" y="5162931"/>
            <a:ext cx="160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180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7755" y="5077434"/>
            <a:ext cx="80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solidFill>
                  <a:srgbClr val="5E575C"/>
                </a:solidFill>
                <a:latin typeface="Verdana"/>
                <a:cs typeface="Verdana"/>
              </a:rPr>
              <a:t>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49483" y="5015585"/>
            <a:ext cx="227965" cy="12509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60"/>
              </a:spcBef>
            </a:pPr>
            <a:r>
              <a:rPr sz="600" spc="10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96696" y="4686820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60"/>
              </a:spcBef>
            </a:pPr>
            <a:r>
              <a:rPr sz="600" spc="5" dirty="0">
                <a:solidFill>
                  <a:srgbClr val="FFFFFF"/>
                </a:solidFill>
                <a:latin typeface="Verdana"/>
                <a:cs typeface="Verdana"/>
              </a:rPr>
              <a:t>349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57897" y="4414647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60"/>
              </a:spcBef>
            </a:pPr>
            <a:r>
              <a:rPr sz="600" spc="-20" dirty="0">
                <a:solidFill>
                  <a:srgbClr val="FFFFFF"/>
                </a:solidFill>
                <a:latin typeface="Verdana"/>
                <a:cs typeface="Verdana"/>
              </a:rPr>
              <a:t>576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83995" y="4043845"/>
            <a:ext cx="197485" cy="130175"/>
          </a:xfrm>
          <a:custGeom>
            <a:avLst/>
            <a:gdLst/>
            <a:ahLst/>
            <a:cxnLst/>
            <a:rect l="l" t="t" r="r" b="b"/>
            <a:pathLst>
              <a:path w="197484" h="130175">
                <a:moveTo>
                  <a:pt x="0" y="129971"/>
                </a:moveTo>
                <a:lnTo>
                  <a:pt x="197472" y="129971"/>
                </a:lnTo>
                <a:lnTo>
                  <a:pt x="197472" y="0"/>
                </a:lnTo>
                <a:lnTo>
                  <a:pt x="0" y="0"/>
                </a:lnTo>
                <a:lnTo>
                  <a:pt x="0" y="129971"/>
                </a:lnTo>
                <a:close/>
              </a:path>
            </a:pathLst>
          </a:custGeom>
          <a:solidFill>
            <a:srgbClr val="00A9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383995" y="4051643"/>
            <a:ext cx="197485" cy="116839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Verdana"/>
                <a:cs typeface="Verdana"/>
              </a:rPr>
              <a:t>842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13191" y="3907040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60"/>
              </a:spcBef>
            </a:pPr>
            <a:r>
              <a:rPr sz="600" spc="5" dirty="0">
                <a:solidFill>
                  <a:srgbClr val="FFFFFF"/>
                </a:solidFill>
                <a:latin typeface="Verdana"/>
                <a:cs typeface="Verdana"/>
              </a:rPr>
              <a:t>945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463990" y="3831818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160"/>
              </a:spcBef>
            </a:pPr>
            <a:r>
              <a:rPr sz="600" spc="-60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r>
              <a:rPr sz="600" spc="4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600" spc="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993199" y="3783215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60"/>
              </a:spcBef>
            </a:pPr>
            <a:r>
              <a:rPr sz="600" spc="-17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600" spc="4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600" spc="-5" dirty="0">
                <a:solidFill>
                  <a:srgbClr val="FFFFFF"/>
                </a:solidFill>
                <a:latin typeface="Verdana"/>
                <a:cs typeface="Verdana"/>
              </a:rPr>
              <a:t>49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522395" y="3738219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160"/>
              </a:spcBef>
            </a:pPr>
            <a:r>
              <a:rPr sz="600" spc="-17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600" spc="4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600" spc="-15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r>
              <a:rPr sz="600" spc="-2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058792" y="3720223"/>
            <a:ext cx="197485" cy="130175"/>
          </a:xfrm>
          <a:prstGeom prst="rect">
            <a:avLst/>
          </a:prstGeom>
          <a:solidFill>
            <a:srgbClr val="004187"/>
          </a:solidFill>
        </p:spPr>
        <p:txBody>
          <a:bodyPr vert="horz" wrap="square" lIns="0" tIns="2032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60"/>
              </a:spcBef>
            </a:pPr>
            <a:r>
              <a:rPr sz="600" spc="-120" dirty="0">
                <a:solidFill>
                  <a:srgbClr val="FFFFFF"/>
                </a:solidFill>
                <a:latin typeface="Verdana"/>
                <a:cs typeface="Verdana"/>
              </a:rPr>
              <a:t>1110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6204" y="2053972"/>
            <a:ext cx="6548755" cy="135191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600" b="1" spc="45" dirty="0">
                <a:solidFill>
                  <a:srgbClr val="004187"/>
                </a:solidFill>
                <a:latin typeface="Arial"/>
                <a:cs typeface="Arial"/>
              </a:rPr>
              <a:t>Our </a:t>
            </a:r>
            <a:r>
              <a:rPr sz="1600" b="1" spc="60" dirty="0">
                <a:solidFill>
                  <a:srgbClr val="004187"/>
                </a:solidFill>
                <a:latin typeface="Arial"/>
                <a:cs typeface="Arial"/>
              </a:rPr>
              <a:t>Commitment </a:t>
            </a:r>
            <a:r>
              <a:rPr sz="1600" b="1" spc="85" dirty="0">
                <a:solidFill>
                  <a:srgbClr val="004187"/>
                </a:solidFill>
                <a:latin typeface="Arial"/>
                <a:cs typeface="Arial"/>
              </a:rPr>
              <a:t>to </a:t>
            </a:r>
            <a:r>
              <a:rPr sz="1600" b="1" spc="-5" dirty="0">
                <a:solidFill>
                  <a:srgbClr val="004187"/>
                </a:solidFill>
                <a:latin typeface="Arial"/>
                <a:cs typeface="Arial"/>
              </a:rPr>
              <a:t>Your</a:t>
            </a:r>
            <a:r>
              <a:rPr sz="1600" b="1" spc="-19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40" dirty="0">
                <a:solidFill>
                  <a:srgbClr val="004187"/>
                </a:solidFill>
                <a:latin typeface="Arial"/>
                <a:cs typeface="Arial"/>
              </a:rPr>
              <a:t>Safety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1800"/>
              </a:lnSpc>
              <a:spcBef>
                <a:spcPts val="425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places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safety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highest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regard. </a:t>
            </a:r>
            <a:r>
              <a:rPr sz="900" spc="35" dirty="0">
                <a:solidFill>
                  <a:srgbClr val="5E575C"/>
                </a:solidFill>
                <a:latin typeface="Verdana"/>
                <a:cs typeface="Verdana"/>
              </a:rPr>
              <a:t>We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strive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ensure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safety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for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all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customers,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from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those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who 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specify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products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those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who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build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products,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well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those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who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live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work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environments 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where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products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assured.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design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installation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all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accordance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</a:t>
            </a:r>
            <a:r>
              <a:rPr sz="9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our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manufacturer’s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instructions,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strictly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installed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accordance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relevant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test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standards.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304165">
              <a:lnSpc>
                <a:spcPct val="100000"/>
              </a:lnSpc>
            </a:pPr>
            <a:r>
              <a:rPr sz="900" b="1" spc="30" dirty="0">
                <a:solidFill>
                  <a:srgbClr val="5E575C"/>
                </a:solidFill>
                <a:latin typeface="Arial"/>
                <a:cs typeface="Arial"/>
              </a:rPr>
              <a:t>The </a:t>
            </a: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Standard </a:t>
            </a:r>
            <a:r>
              <a:rPr sz="900" b="1" spc="30" dirty="0">
                <a:solidFill>
                  <a:srgbClr val="5E575C"/>
                </a:solidFill>
                <a:latin typeface="Arial"/>
                <a:cs typeface="Arial"/>
              </a:rPr>
              <a:t>ISO </a:t>
            </a:r>
            <a:r>
              <a:rPr sz="900" b="1" spc="80" dirty="0">
                <a:solidFill>
                  <a:srgbClr val="5E575C"/>
                </a:solidFill>
                <a:latin typeface="Arial"/>
                <a:cs typeface="Arial"/>
              </a:rPr>
              <a:t>834</a:t>
            </a:r>
            <a:r>
              <a:rPr sz="900" b="1" spc="-14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solidFill>
                  <a:srgbClr val="5E575C"/>
                </a:solidFill>
                <a:latin typeface="Arial"/>
                <a:cs typeface="Arial"/>
              </a:rPr>
              <a:t>Cellulosic </a:t>
            </a: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Time-Temperature </a:t>
            </a:r>
            <a:r>
              <a:rPr sz="900" b="1" spc="25" dirty="0">
                <a:solidFill>
                  <a:srgbClr val="5E575C"/>
                </a:solidFill>
                <a:latin typeface="Arial"/>
                <a:cs typeface="Arial"/>
              </a:rPr>
              <a:t>Curve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31"/>
            <a:ext cx="1633855" cy="252095"/>
          </a:xfrm>
          <a:custGeom>
            <a:avLst/>
            <a:gdLst/>
            <a:ahLst/>
            <a:cxnLst/>
            <a:rect l="l" t="t" r="r" b="b"/>
            <a:pathLst>
              <a:path w="1633855" h="252095">
                <a:moveTo>
                  <a:pt x="1633703" y="0"/>
                </a:moveTo>
                <a:lnTo>
                  <a:pt x="0" y="0"/>
                </a:lnTo>
                <a:lnTo>
                  <a:pt x="0" y="251993"/>
                </a:lnTo>
                <a:lnTo>
                  <a:pt x="1510767" y="251993"/>
                </a:lnTo>
                <a:lnTo>
                  <a:pt x="1633703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575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29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29" y="252006"/>
                </a:lnTo>
                <a:lnTo>
                  <a:pt x="5999429" y="0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0005" y="267119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5">
                <a:moveTo>
                  <a:pt x="0" y="0"/>
                </a:moveTo>
                <a:lnTo>
                  <a:pt x="0" y="252006"/>
                </a:lnTo>
              </a:path>
            </a:pathLst>
          </a:custGeom>
          <a:ln w="3175">
            <a:solidFill>
              <a:srgbClr val="EBE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084" y="5986107"/>
            <a:ext cx="3258185" cy="1989455"/>
          </a:xfrm>
          <a:custGeom>
            <a:avLst/>
            <a:gdLst/>
            <a:ahLst/>
            <a:cxnLst/>
            <a:rect l="l" t="t" r="r" b="b"/>
            <a:pathLst>
              <a:path w="3258185" h="1989454">
                <a:moveTo>
                  <a:pt x="0" y="1988997"/>
                </a:moveTo>
                <a:lnTo>
                  <a:pt x="3257918" y="1988997"/>
                </a:lnTo>
                <a:lnTo>
                  <a:pt x="3257918" y="0"/>
                </a:lnTo>
                <a:lnTo>
                  <a:pt x="0" y="0"/>
                </a:lnTo>
                <a:lnTo>
                  <a:pt x="0" y="1988997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80002" y="5986107"/>
            <a:ext cx="3261360" cy="1989455"/>
          </a:xfrm>
          <a:custGeom>
            <a:avLst/>
            <a:gdLst/>
            <a:ahLst/>
            <a:cxnLst/>
            <a:rect l="l" t="t" r="r" b="b"/>
            <a:pathLst>
              <a:path w="3261359" h="1989454">
                <a:moveTo>
                  <a:pt x="0" y="1988997"/>
                </a:moveTo>
                <a:lnTo>
                  <a:pt x="3261093" y="1988997"/>
                </a:lnTo>
                <a:lnTo>
                  <a:pt x="3261093" y="0"/>
                </a:lnTo>
                <a:lnTo>
                  <a:pt x="0" y="0"/>
                </a:lnTo>
                <a:lnTo>
                  <a:pt x="0" y="1988997"/>
                </a:lnTo>
                <a:close/>
              </a:path>
            </a:pathLst>
          </a:custGeom>
          <a:solidFill>
            <a:srgbClr val="DBD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699" y="323062"/>
            <a:ext cx="119888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chemeClr val="bg1"/>
                </a:solidFill>
                <a:latin typeface="Arial"/>
                <a:cs typeface="Arial"/>
              </a:rPr>
              <a:t>Technical </a:t>
            </a:r>
            <a:r>
              <a:rPr sz="750" b="1" spc="5" dirty="0">
                <a:solidFill>
                  <a:schemeClr val="bg1"/>
                </a:solidFill>
                <a:latin typeface="Arial"/>
                <a:cs typeface="Arial"/>
              </a:rPr>
              <a:t>Gypsum</a:t>
            </a:r>
            <a:r>
              <a:rPr sz="75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50" b="1" spc="15" dirty="0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4565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solidFill>
                  <a:srgbClr val="004187"/>
                </a:solidFill>
              </a:rPr>
              <a:t>FIRE-RATED</a:t>
            </a:r>
            <a:r>
              <a:rPr spc="-70" dirty="0">
                <a:solidFill>
                  <a:srgbClr val="004187"/>
                </a:solidFill>
              </a:rPr>
              <a:t> </a:t>
            </a:r>
            <a:r>
              <a:rPr spc="55" dirty="0">
                <a:solidFill>
                  <a:srgbClr val="004187"/>
                </a:solidFill>
              </a:rPr>
              <a:t>PARTITIONS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6204" y="1988676"/>
            <a:ext cx="6563359" cy="10407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600" b="1" spc="40" dirty="0">
                <a:solidFill>
                  <a:srgbClr val="004187"/>
                </a:solidFill>
                <a:latin typeface="Arial"/>
                <a:cs typeface="Arial"/>
              </a:rPr>
              <a:t>Fire </a:t>
            </a:r>
            <a:r>
              <a:rPr sz="1600" b="1" spc="45" dirty="0">
                <a:solidFill>
                  <a:srgbClr val="004187"/>
                </a:solidFill>
                <a:latin typeface="Arial"/>
                <a:cs typeface="Arial"/>
              </a:rPr>
              <a:t>Safety</a:t>
            </a:r>
            <a:r>
              <a:rPr sz="1600" b="1" spc="-4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004187"/>
                </a:solidFill>
                <a:latin typeface="Arial"/>
                <a:cs typeface="Arial"/>
              </a:rPr>
              <a:t>Engineering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430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most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commonly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used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easily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used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accordance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with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performance-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based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principles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safety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engineering.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Our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tested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referenced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across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some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most  prestigious projects</a:t>
            </a:r>
            <a:r>
              <a:rPr sz="9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world-wide.</a:t>
            </a:r>
            <a:endParaRPr sz="900" dirty="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565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technical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portfolio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utilized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shown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for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one-stop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solution.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3294" y="8247457"/>
            <a:ext cx="4420870" cy="182562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600" b="1" spc="40" dirty="0">
                <a:solidFill>
                  <a:srgbClr val="004187"/>
                </a:solidFill>
                <a:latin typeface="Arial"/>
                <a:cs typeface="Arial"/>
              </a:rPr>
              <a:t>Refuge</a:t>
            </a:r>
            <a:r>
              <a:rPr sz="1600" b="1" spc="-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004187"/>
                </a:solidFill>
                <a:latin typeface="Arial"/>
                <a:cs typeface="Arial"/>
              </a:rPr>
              <a:t>Areas/Floors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  <a:p>
            <a:pPr marL="12700" marR="5080" algn="just">
              <a:lnSpc>
                <a:spcPct val="101800"/>
              </a:lnSpc>
              <a:spcBef>
                <a:spcPts val="425"/>
              </a:spcBef>
            </a:pP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engineers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designers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often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put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refuge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areas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limit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flame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smoke 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spread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protect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lives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or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critical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equipment.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area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refuge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set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aside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for 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situations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when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evacuation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may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not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possible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or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otherwise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5" dirty="0">
                <a:solidFill>
                  <a:srgbClr val="5E575C"/>
                </a:solidFill>
                <a:latin typeface="Verdana"/>
                <a:cs typeface="Verdana"/>
              </a:rPr>
              <a:t>unsafe.</a:t>
            </a:r>
            <a:endParaRPr sz="900" dirty="0">
              <a:latin typeface="Verdana"/>
              <a:cs typeface="Verdana"/>
            </a:endParaRPr>
          </a:p>
          <a:p>
            <a:pPr marL="12700" marR="5080" algn="just">
              <a:lnSpc>
                <a:spcPct val="101800"/>
              </a:lnSpc>
              <a:spcBef>
                <a:spcPts val="570"/>
              </a:spcBef>
            </a:pPr>
            <a:r>
              <a:rPr sz="900" spc="30" dirty="0">
                <a:solidFill>
                  <a:srgbClr val="5E575C"/>
                </a:solidFill>
                <a:latin typeface="Verdana"/>
                <a:cs typeface="Verdana"/>
              </a:rPr>
              <a:t>For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example,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patients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hospital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may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not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able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use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stairwell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204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exit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building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when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there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fire.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People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can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wait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refuge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safely 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until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rescued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by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firefighters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or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emergency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rescue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teams.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This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area may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also 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have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name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“area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rescue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assistance.”</a:t>
            </a:r>
            <a:endParaRPr sz="900" dirty="0">
              <a:latin typeface="Verdana"/>
              <a:cs typeface="Verdana"/>
            </a:endParaRPr>
          </a:p>
          <a:p>
            <a:pPr marL="12700" marR="5080" algn="just">
              <a:lnSpc>
                <a:spcPct val="101800"/>
              </a:lnSpc>
              <a:spcBef>
                <a:spcPts val="565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ratings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these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floors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higher</a:t>
            </a: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than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usual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typically</a:t>
            </a:r>
            <a:r>
              <a:rPr sz="900" spc="-7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incorporate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ceilings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or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have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corridor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systems.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3004" y="6722205"/>
            <a:ext cx="1736089" cy="0"/>
          </a:xfrm>
          <a:custGeom>
            <a:avLst/>
            <a:gdLst/>
            <a:ahLst/>
            <a:cxnLst/>
            <a:rect l="l" t="t" r="r" b="b"/>
            <a:pathLst>
              <a:path w="1736089">
                <a:moveTo>
                  <a:pt x="0" y="0"/>
                </a:moveTo>
                <a:lnTo>
                  <a:pt x="1736051" y="0"/>
                </a:lnTo>
              </a:path>
            </a:pathLst>
          </a:custGeom>
          <a:ln w="46799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6489" y="6749529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6489" y="6746989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>
                <a:moveTo>
                  <a:pt x="0" y="0"/>
                </a:moveTo>
                <a:lnTo>
                  <a:pt x="1745843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6489" y="6699999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4" h="45720">
                <a:moveTo>
                  <a:pt x="0" y="45720"/>
                </a:moveTo>
                <a:lnTo>
                  <a:pt x="6527" y="45720"/>
                </a:lnTo>
                <a:lnTo>
                  <a:pt x="6527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6489" y="6696824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635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069" y="6699999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20">
                <a:moveTo>
                  <a:pt x="0" y="45720"/>
                </a:moveTo>
                <a:lnTo>
                  <a:pt x="6527" y="45720"/>
                </a:lnTo>
                <a:lnTo>
                  <a:pt x="6527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83004" y="7100919"/>
            <a:ext cx="1736089" cy="0"/>
          </a:xfrm>
          <a:custGeom>
            <a:avLst/>
            <a:gdLst/>
            <a:ahLst/>
            <a:cxnLst/>
            <a:rect l="l" t="t" r="r" b="b"/>
            <a:pathLst>
              <a:path w="1736089">
                <a:moveTo>
                  <a:pt x="0" y="0"/>
                </a:moveTo>
                <a:lnTo>
                  <a:pt x="1736051" y="0"/>
                </a:lnTo>
              </a:path>
            </a:pathLst>
          </a:custGeom>
          <a:ln w="46799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6489" y="7128256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6489" y="7125716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>
                <a:moveTo>
                  <a:pt x="0" y="0"/>
                </a:moveTo>
                <a:lnTo>
                  <a:pt x="1745843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6489" y="7078726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4" h="45720">
                <a:moveTo>
                  <a:pt x="0" y="45720"/>
                </a:moveTo>
                <a:lnTo>
                  <a:pt x="6527" y="45720"/>
                </a:lnTo>
                <a:lnTo>
                  <a:pt x="6527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6489" y="7075551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635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19069" y="7078726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20">
                <a:moveTo>
                  <a:pt x="0" y="45720"/>
                </a:moveTo>
                <a:lnTo>
                  <a:pt x="6527" y="45720"/>
                </a:lnTo>
                <a:lnTo>
                  <a:pt x="6527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45436" y="7075258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20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45436" y="7022554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30"/>
                </a:moveTo>
                <a:lnTo>
                  <a:pt x="6527" y="49530"/>
                </a:lnTo>
                <a:lnTo>
                  <a:pt x="6527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3367" y="6751307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0" y="320611"/>
                </a:lnTo>
              </a:path>
            </a:pathLst>
          </a:custGeom>
          <a:ln w="654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5436" y="6750773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29"/>
                </a:moveTo>
                <a:lnTo>
                  <a:pt x="6527" y="49529"/>
                </a:lnTo>
                <a:lnTo>
                  <a:pt x="6527" y="0"/>
                </a:lnTo>
                <a:lnTo>
                  <a:pt x="0" y="0"/>
                </a:lnTo>
                <a:lnTo>
                  <a:pt x="0" y="49529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436" y="6747598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>
                <a:moveTo>
                  <a:pt x="0" y="0"/>
                </a:moveTo>
                <a:lnTo>
                  <a:pt x="21120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39049" y="6524485"/>
            <a:ext cx="124142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b="1" spc="30" dirty="0">
                <a:solidFill>
                  <a:srgbClr val="5E575C"/>
                </a:solidFill>
                <a:latin typeface="Arial"/>
                <a:cs typeface="Arial"/>
              </a:rPr>
              <a:t>16mm </a:t>
            </a:r>
            <a:r>
              <a:rPr lang="en-US" sz="7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7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20" dirty="0" err="1">
                <a:solidFill>
                  <a:srgbClr val="5E575C"/>
                </a:solidFill>
                <a:latin typeface="Arial"/>
                <a:cs typeface="Arial"/>
              </a:rPr>
              <a:t>FireStop</a:t>
            </a:r>
            <a:r>
              <a:rPr sz="675" b="1" spc="30" baseline="30864" dirty="0">
                <a:solidFill>
                  <a:srgbClr val="5E575C"/>
                </a:solidFill>
                <a:latin typeface="Arial"/>
                <a:cs typeface="Arial"/>
              </a:rPr>
              <a:t>®</a:t>
            </a:r>
            <a:endParaRPr sz="675" baseline="30864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2002" y="7150709"/>
            <a:ext cx="2550160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9130">
              <a:lnSpc>
                <a:spcPct val="100000"/>
              </a:lnSpc>
              <a:spcBef>
                <a:spcPts val="100"/>
              </a:spcBef>
            </a:pPr>
            <a:r>
              <a:rPr sz="700" b="1" spc="30" dirty="0">
                <a:solidFill>
                  <a:srgbClr val="5E575C"/>
                </a:solidFill>
                <a:latin typeface="Arial"/>
                <a:cs typeface="Arial"/>
              </a:rPr>
              <a:t>16mm </a:t>
            </a:r>
            <a:r>
              <a:rPr lang="en-US" sz="7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7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20" dirty="0" err="1">
                <a:solidFill>
                  <a:srgbClr val="5E575C"/>
                </a:solidFill>
                <a:latin typeface="Arial"/>
                <a:cs typeface="Arial"/>
              </a:rPr>
              <a:t>FireStop</a:t>
            </a:r>
            <a:r>
              <a:rPr sz="675" b="1" spc="30" baseline="30864" dirty="0">
                <a:solidFill>
                  <a:srgbClr val="5E575C"/>
                </a:solidFill>
                <a:latin typeface="Arial"/>
                <a:cs typeface="Arial"/>
              </a:rPr>
              <a:t>®</a:t>
            </a:r>
            <a:endParaRPr sz="675" baseline="30864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R="5080">
              <a:lnSpc>
                <a:spcPct val="100000"/>
              </a:lnSpc>
            </a:pP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Lower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 rating </a:t>
            </a:r>
            <a:r>
              <a:rPr sz="900" spc="35" dirty="0">
                <a:solidFill>
                  <a:srgbClr val="5E575C"/>
                </a:solidFill>
                <a:latin typeface="Verdana"/>
                <a:cs typeface="Verdana"/>
              </a:rPr>
              <a:t>(FRL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-/60/60)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non-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sleep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rooms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such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classrooms,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offices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common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areas.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97197" y="6476136"/>
            <a:ext cx="2044064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00" b="1" spc="45" dirty="0">
                <a:solidFill>
                  <a:srgbClr val="5E575C"/>
                </a:solidFill>
                <a:latin typeface="Arial"/>
                <a:cs typeface="Arial"/>
              </a:rPr>
              <a:t>2 </a:t>
            </a:r>
            <a:r>
              <a:rPr sz="700" b="1" spc="15" dirty="0">
                <a:solidFill>
                  <a:srgbClr val="5E575C"/>
                </a:solidFill>
                <a:latin typeface="Arial"/>
                <a:cs typeface="Arial"/>
              </a:rPr>
              <a:t>x </a:t>
            </a:r>
            <a:r>
              <a:rPr sz="700" b="1" spc="30" dirty="0">
                <a:solidFill>
                  <a:srgbClr val="5E575C"/>
                </a:solidFill>
                <a:latin typeface="Arial"/>
                <a:cs typeface="Arial"/>
              </a:rPr>
              <a:t>12.5mm </a:t>
            </a:r>
            <a:r>
              <a:rPr lang="en-US" sz="7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7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15" dirty="0" err="1">
                <a:solidFill>
                  <a:srgbClr val="5E575C"/>
                </a:solidFill>
                <a:latin typeface="Arial"/>
                <a:cs typeface="Arial"/>
              </a:rPr>
              <a:t>FireStop</a:t>
            </a:r>
            <a:r>
              <a:rPr sz="750" b="1" spc="22" baseline="33333" dirty="0">
                <a:solidFill>
                  <a:srgbClr val="5E575C"/>
                </a:solidFill>
                <a:latin typeface="Arial"/>
                <a:cs typeface="Arial"/>
              </a:rPr>
              <a:t>® </a:t>
            </a:r>
            <a:r>
              <a:rPr sz="700" b="1" spc="40" dirty="0">
                <a:solidFill>
                  <a:srgbClr val="5E575C"/>
                </a:solidFill>
                <a:latin typeface="Arial"/>
                <a:cs typeface="Arial"/>
              </a:rPr>
              <a:t>(or</a:t>
            </a:r>
            <a:r>
              <a:rPr sz="700" b="1" spc="-5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40" dirty="0">
                <a:solidFill>
                  <a:srgbClr val="5E575C"/>
                </a:solidFill>
                <a:latin typeface="Arial"/>
                <a:cs typeface="Arial"/>
              </a:rPr>
              <a:t>thicker)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1213" y="7110348"/>
            <a:ext cx="259334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100"/>
              </a:spcBef>
            </a:pPr>
            <a:r>
              <a:rPr sz="700" b="1" spc="45" dirty="0">
                <a:solidFill>
                  <a:srgbClr val="5E575C"/>
                </a:solidFill>
                <a:latin typeface="Arial"/>
                <a:cs typeface="Arial"/>
              </a:rPr>
              <a:t>2 </a:t>
            </a:r>
            <a:r>
              <a:rPr sz="700" b="1" spc="15" dirty="0">
                <a:solidFill>
                  <a:srgbClr val="5E575C"/>
                </a:solidFill>
                <a:latin typeface="Arial"/>
                <a:cs typeface="Arial"/>
              </a:rPr>
              <a:t>x </a:t>
            </a:r>
            <a:r>
              <a:rPr sz="700" b="1" spc="30" dirty="0">
                <a:solidFill>
                  <a:srgbClr val="5E575C"/>
                </a:solidFill>
                <a:latin typeface="Arial"/>
                <a:cs typeface="Arial"/>
              </a:rPr>
              <a:t>12.5mm </a:t>
            </a:r>
            <a:r>
              <a:rPr lang="en-US" sz="7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7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20" dirty="0" err="1">
                <a:solidFill>
                  <a:srgbClr val="5E575C"/>
                </a:solidFill>
                <a:latin typeface="Arial"/>
                <a:cs typeface="Arial"/>
              </a:rPr>
              <a:t>FireStop</a:t>
            </a:r>
            <a:r>
              <a:rPr sz="675" b="1" spc="30" baseline="30864" dirty="0">
                <a:solidFill>
                  <a:srgbClr val="5E575C"/>
                </a:solidFill>
                <a:latin typeface="Arial"/>
                <a:cs typeface="Arial"/>
              </a:rPr>
              <a:t>® </a:t>
            </a:r>
            <a:r>
              <a:rPr sz="700" b="1" spc="40" dirty="0">
                <a:solidFill>
                  <a:srgbClr val="5E575C"/>
                </a:solidFill>
                <a:latin typeface="Arial"/>
                <a:cs typeface="Arial"/>
              </a:rPr>
              <a:t>(or</a:t>
            </a:r>
            <a:r>
              <a:rPr sz="700" b="1" spc="-6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700" b="1" spc="40" dirty="0">
                <a:solidFill>
                  <a:srgbClr val="5E575C"/>
                </a:solidFill>
                <a:latin typeface="Arial"/>
                <a:cs typeface="Arial"/>
              </a:rPr>
              <a:t>thicker)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R="5080">
              <a:lnSpc>
                <a:spcPct val="100000"/>
              </a:lnSpc>
              <a:spcBef>
                <a:spcPts val="705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Higher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rating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35" dirty="0">
                <a:solidFill>
                  <a:srgbClr val="5E575C"/>
                </a:solidFill>
                <a:latin typeface="Verdana"/>
                <a:cs typeface="Verdana"/>
              </a:rPr>
              <a:t>(FRL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-/120/120)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sleeping  rooms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such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hotels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2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hospitals.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42523" y="6634836"/>
            <a:ext cx="1736089" cy="33020"/>
          </a:xfrm>
          <a:custGeom>
            <a:avLst/>
            <a:gdLst/>
            <a:ahLst/>
            <a:cxnLst/>
            <a:rect l="l" t="t" r="r" b="b"/>
            <a:pathLst>
              <a:path w="1736089" h="33020">
                <a:moveTo>
                  <a:pt x="0" y="32664"/>
                </a:moveTo>
                <a:lnTo>
                  <a:pt x="1736051" y="32664"/>
                </a:lnTo>
                <a:lnTo>
                  <a:pt x="1736051" y="0"/>
                </a:lnTo>
                <a:lnTo>
                  <a:pt x="0" y="0"/>
                </a:lnTo>
                <a:lnTo>
                  <a:pt x="0" y="32664"/>
                </a:lnTo>
                <a:close/>
              </a:path>
            </a:pathLst>
          </a:custGeom>
          <a:solidFill>
            <a:srgbClr val="FAB1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42523" y="6672643"/>
            <a:ext cx="1736089" cy="33020"/>
          </a:xfrm>
          <a:custGeom>
            <a:avLst/>
            <a:gdLst/>
            <a:ahLst/>
            <a:cxnLst/>
            <a:rect l="l" t="t" r="r" b="b"/>
            <a:pathLst>
              <a:path w="1736089" h="33020">
                <a:moveTo>
                  <a:pt x="0" y="32664"/>
                </a:moveTo>
                <a:lnTo>
                  <a:pt x="1736051" y="32664"/>
                </a:lnTo>
                <a:lnTo>
                  <a:pt x="1736051" y="0"/>
                </a:lnTo>
                <a:lnTo>
                  <a:pt x="0" y="0"/>
                </a:lnTo>
                <a:lnTo>
                  <a:pt x="0" y="32664"/>
                </a:lnTo>
                <a:close/>
              </a:path>
            </a:pathLst>
          </a:custGeom>
          <a:solidFill>
            <a:srgbClr val="FAB1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39259" y="6638163"/>
            <a:ext cx="0" cy="64769"/>
          </a:xfrm>
          <a:custGeom>
            <a:avLst/>
            <a:gdLst/>
            <a:ahLst/>
            <a:cxnLst/>
            <a:rect l="l" t="t" r="r" b="b"/>
            <a:pathLst>
              <a:path h="64770">
                <a:moveTo>
                  <a:pt x="0" y="64770"/>
                </a:moveTo>
                <a:lnTo>
                  <a:pt x="0" y="0"/>
                </a:lnTo>
                <a:lnTo>
                  <a:pt x="0" y="6477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35995" y="6634988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635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81839" y="6637985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64795"/>
                </a:moveTo>
                <a:lnTo>
                  <a:pt x="0" y="0"/>
                </a:lnTo>
                <a:lnTo>
                  <a:pt x="0" y="64795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35995" y="6705472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5079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35995" y="6671183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3175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35995" y="6668643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>
                <a:moveTo>
                  <a:pt x="0" y="0"/>
                </a:moveTo>
                <a:lnTo>
                  <a:pt x="1745843" y="0"/>
                </a:lnTo>
              </a:path>
            </a:pathLst>
          </a:custGeom>
          <a:ln w="3175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42523" y="7029043"/>
            <a:ext cx="1736089" cy="33020"/>
          </a:xfrm>
          <a:custGeom>
            <a:avLst/>
            <a:gdLst/>
            <a:ahLst/>
            <a:cxnLst/>
            <a:rect l="l" t="t" r="r" b="b"/>
            <a:pathLst>
              <a:path w="1736089" h="33020">
                <a:moveTo>
                  <a:pt x="0" y="32664"/>
                </a:moveTo>
                <a:lnTo>
                  <a:pt x="1736051" y="32664"/>
                </a:lnTo>
                <a:lnTo>
                  <a:pt x="1736051" y="0"/>
                </a:lnTo>
                <a:lnTo>
                  <a:pt x="0" y="0"/>
                </a:lnTo>
                <a:lnTo>
                  <a:pt x="0" y="32664"/>
                </a:lnTo>
                <a:close/>
              </a:path>
            </a:pathLst>
          </a:custGeom>
          <a:solidFill>
            <a:srgbClr val="FAB1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42523" y="7066839"/>
            <a:ext cx="1736089" cy="33020"/>
          </a:xfrm>
          <a:custGeom>
            <a:avLst/>
            <a:gdLst/>
            <a:ahLst/>
            <a:cxnLst/>
            <a:rect l="l" t="t" r="r" b="b"/>
            <a:pathLst>
              <a:path w="1736089" h="33020">
                <a:moveTo>
                  <a:pt x="0" y="32664"/>
                </a:moveTo>
                <a:lnTo>
                  <a:pt x="1736051" y="32664"/>
                </a:lnTo>
                <a:lnTo>
                  <a:pt x="1736051" y="0"/>
                </a:lnTo>
                <a:lnTo>
                  <a:pt x="0" y="0"/>
                </a:lnTo>
                <a:lnTo>
                  <a:pt x="0" y="32664"/>
                </a:lnTo>
                <a:close/>
              </a:path>
            </a:pathLst>
          </a:custGeom>
          <a:solidFill>
            <a:srgbClr val="FAB1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42523" y="7061765"/>
            <a:ext cx="1736089" cy="0"/>
          </a:xfrm>
          <a:custGeom>
            <a:avLst/>
            <a:gdLst/>
            <a:ahLst/>
            <a:cxnLst/>
            <a:rect l="l" t="t" r="r" b="b"/>
            <a:pathLst>
              <a:path w="1736089">
                <a:moveTo>
                  <a:pt x="0" y="0"/>
                </a:moveTo>
                <a:lnTo>
                  <a:pt x="1736051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39259" y="7031863"/>
            <a:ext cx="0" cy="64769"/>
          </a:xfrm>
          <a:custGeom>
            <a:avLst/>
            <a:gdLst/>
            <a:ahLst/>
            <a:cxnLst/>
            <a:rect l="l" t="t" r="r" b="b"/>
            <a:pathLst>
              <a:path h="64770">
                <a:moveTo>
                  <a:pt x="0" y="64770"/>
                </a:moveTo>
                <a:lnTo>
                  <a:pt x="0" y="0"/>
                </a:lnTo>
                <a:lnTo>
                  <a:pt x="0" y="6477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35995" y="7029322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508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1839" y="7032193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64795"/>
                </a:moveTo>
                <a:lnTo>
                  <a:pt x="0" y="0"/>
                </a:lnTo>
                <a:lnTo>
                  <a:pt x="0" y="64795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35995" y="7099172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508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35995" y="7066153"/>
            <a:ext cx="1749425" cy="0"/>
          </a:xfrm>
          <a:custGeom>
            <a:avLst/>
            <a:gdLst/>
            <a:ahLst/>
            <a:cxnLst/>
            <a:rect l="l" t="t" r="r" b="b"/>
            <a:pathLst>
              <a:path w="1749425">
                <a:moveTo>
                  <a:pt x="0" y="0"/>
                </a:moveTo>
                <a:lnTo>
                  <a:pt x="1749107" y="0"/>
                </a:lnTo>
              </a:path>
            </a:pathLst>
          </a:custGeom>
          <a:ln w="3175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35995" y="7062978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>
                <a:moveTo>
                  <a:pt x="0" y="0"/>
                </a:moveTo>
                <a:lnTo>
                  <a:pt x="1745843" y="0"/>
                </a:lnTo>
              </a:path>
            </a:pathLst>
          </a:custGeom>
          <a:ln w="381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4955" y="7030643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21120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04955" y="6977939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30"/>
                </a:moveTo>
                <a:lnTo>
                  <a:pt x="6527" y="49530"/>
                </a:lnTo>
                <a:lnTo>
                  <a:pt x="6527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12885" y="6706692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0" y="320611"/>
                </a:lnTo>
              </a:path>
            </a:pathLst>
          </a:custGeom>
          <a:ln w="654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04955" y="6706158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29"/>
                </a:moveTo>
                <a:lnTo>
                  <a:pt x="6527" y="49529"/>
                </a:lnTo>
                <a:lnTo>
                  <a:pt x="6527" y="0"/>
                </a:lnTo>
                <a:lnTo>
                  <a:pt x="0" y="0"/>
                </a:lnTo>
                <a:lnTo>
                  <a:pt x="0" y="49529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04955" y="6702983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21120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8896" y="8401684"/>
            <a:ext cx="1749107" cy="1638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06188" y="10058799"/>
            <a:ext cx="19075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Refuge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floors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shown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red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high-rise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building.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771930" y="3203727"/>
            <a:ext cx="4119942" cy="2746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43280" y="3986060"/>
            <a:ext cx="1052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 err="1">
                <a:solidFill>
                  <a:srgbClr val="5E575C"/>
                </a:solidFill>
                <a:latin typeface="Verdana"/>
                <a:cs typeface="Verdana"/>
              </a:rPr>
              <a:t>WetStop</a:t>
            </a:r>
            <a:r>
              <a:rPr sz="525" spc="7" baseline="31746" dirty="0" err="1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525" spc="7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 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superior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water resistance  in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areas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such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600" spc="-1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bathrooms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kitchens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3280" y="3268904"/>
            <a:ext cx="1028650" cy="32592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-635">
              <a:lnSpc>
                <a:spcPct val="96700"/>
              </a:lnSpc>
              <a:spcBef>
                <a:spcPts val="155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0" dirty="0" err="1">
                <a:solidFill>
                  <a:srgbClr val="5E575C"/>
                </a:solidFill>
                <a:latin typeface="Verdana"/>
                <a:cs typeface="Verdana"/>
              </a:rPr>
              <a:t>ImpactStop</a:t>
            </a:r>
            <a:r>
              <a:rPr sz="850" spc="-50" dirty="0">
                <a:solidFill>
                  <a:srgbClr val="5E575C"/>
                </a:solidFill>
                <a:latin typeface="Verdana"/>
                <a:cs typeface="Verdana"/>
              </a:rPr>
              <a:t>®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abuse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resistance in 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corridors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035331" y="3347681"/>
            <a:ext cx="7232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2-hour  fire-rated</a:t>
            </a:r>
            <a:r>
              <a:rPr sz="6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partition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035331" y="4976076"/>
            <a:ext cx="7232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1-hour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600" spc="-10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partition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750504" y="4038244"/>
            <a:ext cx="1167130" cy="642620"/>
          </a:xfrm>
          <a:custGeom>
            <a:avLst/>
            <a:gdLst/>
            <a:ahLst/>
            <a:cxnLst/>
            <a:rect l="l" t="t" r="r" b="b"/>
            <a:pathLst>
              <a:path w="1167130" h="642620">
                <a:moveTo>
                  <a:pt x="1166799" y="642073"/>
                </a:moveTo>
                <a:lnTo>
                  <a:pt x="1166799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69503" y="4461916"/>
            <a:ext cx="1626235" cy="881380"/>
          </a:xfrm>
          <a:custGeom>
            <a:avLst/>
            <a:gdLst/>
            <a:ahLst/>
            <a:cxnLst/>
            <a:rect l="l" t="t" r="r" b="b"/>
            <a:pathLst>
              <a:path w="1626235" h="881379">
                <a:moveTo>
                  <a:pt x="0" y="880910"/>
                </a:moveTo>
                <a:lnTo>
                  <a:pt x="1626222" y="880910"/>
                </a:lnTo>
                <a:lnTo>
                  <a:pt x="1626222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28000" y="3330321"/>
            <a:ext cx="1292860" cy="1033780"/>
          </a:xfrm>
          <a:custGeom>
            <a:avLst/>
            <a:gdLst/>
            <a:ahLst/>
            <a:cxnLst/>
            <a:rect l="l" t="t" r="r" b="b"/>
            <a:pathLst>
              <a:path w="1292860" h="1033779">
                <a:moveTo>
                  <a:pt x="0" y="0"/>
                </a:moveTo>
                <a:lnTo>
                  <a:pt x="1292821" y="0"/>
                </a:lnTo>
                <a:lnTo>
                  <a:pt x="1292821" y="1033195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29175" y="3405187"/>
            <a:ext cx="1383030" cy="530225"/>
          </a:xfrm>
          <a:custGeom>
            <a:avLst/>
            <a:gdLst/>
            <a:ahLst/>
            <a:cxnLst/>
            <a:rect l="l" t="t" r="r" b="b"/>
            <a:pathLst>
              <a:path w="1383029" h="530225">
                <a:moveTo>
                  <a:pt x="0" y="529932"/>
                </a:moveTo>
                <a:lnTo>
                  <a:pt x="0" y="0"/>
                </a:lnTo>
                <a:lnTo>
                  <a:pt x="1382826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260479" y="5039893"/>
            <a:ext cx="756285" cy="0"/>
          </a:xfrm>
          <a:custGeom>
            <a:avLst/>
            <a:gdLst/>
            <a:ahLst/>
            <a:cxnLst/>
            <a:rect l="l" t="t" r="r" b="b"/>
            <a:pathLst>
              <a:path w="756285">
                <a:moveTo>
                  <a:pt x="0" y="0"/>
                </a:moveTo>
                <a:lnTo>
                  <a:pt x="756031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43299" y="5270398"/>
            <a:ext cx="5422265" cy="59247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4410710">
              <a:lnSpc>
                <a:spcPct val="96700"/>
              </a:lnSpc>
              <a:spcBef>
                <a:spcPts val="155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Sheetrock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comfortably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single span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metal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framing</a:t>
            </a:r>
            <a:endParaRPr sz="600" dirty="0">
              <a:latin typeface="Verdana"/>
              <a:cs typeface="Verdana"/>
            </a:endParaRPr>
          </a:p>
          <a:p>
            <a:pPr marL="663575">
              <a:lnSpc>
                <a:spcPct val="100000"/>
              </a:lnSpc>
              <a:spcBef>
                <a:spcPts val="290"/>
              </a:spcBef>
            </a:pPr>
            <a:r>
              <a:rPr sz="900" b="1" spc="35" dirty="0">
                <a:solidFill>
                  <a:srgbClr val="5E575C"/>
                </a:solidFill>
                <a:latin typeface="Arial"/>
                <a:cs typeface="Arial"/>
              </a:rPr>
              <a:t>The </a:t>
            </a:r>
            <a:r>
              <a:rPr sz="900" b="1" spc="40" dirty="0">
                <a:solidFill>
                  <a:srgbClr val="5E575C"/>
                </a:solidFill>
                <a:latin typeface="Arial"/>
                <a:cs typeface="Arial"/>
              </a:rPr>
              <a:t>conceptual fire safety engineering </a:t>
            </a:r>
            <a:r>
              <a:rPr sz="900" b="1" spc="30" dirty="0">
                <a:solidFill>
                  <a:srgbClr val="5E575C"/>
                </a:solidFill>
                <a:latin typeface="Arial"/>
                <a:cs typeface="Arial"/>
              </a:rPr>
              <a:t>design </a:t>
            </a:r>
            <a:r>
              <a:rPr sz="900" b="1" spc="45" dirty="0">
                <a:solidFill>
                  <a:srgbClr val="5E575C"/>
                </a:solidFill>
                <a:latin typeface="Arial"/>
                <a:cs typeface="Arial"/>
              </a:rPr>
              <a:t>of </a:t>
            </a:r>
            <a:r>
              <a:rPr sz="900" b="1" spc="30" dirty="0">
                <a:solidFill>
                  <a:srgbClr val="5E575C"/>
                </a:solidFill>
                <a:latin typeface="Arial"/>
                <a:cs typeface="Arial"/>
              </a:rPr>
              <a:t>a </a:t>
            </a:r>
            <a:r>
              <a:rPr sz="900" b="1" spc="45" dirty="0">
                <a:solidFill>
                  <a:srgbClr val="5E575C"/>
                </a:solidFill>
                <a:latin typeface="Arial"/>
                <a:cs typeface="Arial"/>
              </a:rPr>
              <a:t>typical floor </a:t>
            </a:r>
            <a:r>
              <a:rPr sz="900" b="1" spc="20" dirty="0">
                <a:solidFill>
                  <a:srgbClr val="5E575C"/>
                </a:solidFill>
                <a:latin typeface="Arial"/>
                <a:cs typeface="Arial"/>
              </a:rPr>
              <a:t>in </a:t>
            </a:r>
            <a:r>
              <a:rPr sz="900" b="1" spc="25" dirty="0">
                <a:solidFill>
                  <a:srgbClr val="5E575C"/>
                </a:solidFill>
                <a:latin typeface="Arial"/>
                <a:cs typeface="Arial"/>
              </a:rPr>
              <a:t>an</a:t>
            </a:r>
            <a:r>
              <a:rPr sz="900" b="1" spc="-12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55" dirty="0">
                <a:solidFill>
                  <a:srgbClr val="5E575C"/>
                </a:solidFill>
                <a:latin typeface="Arial"/>
                <a:cs typeface="Arial"/>
              </a:rPr>
              <a:t>apartment.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21995" y="598662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287997"/>
                </a:moveTo>
                <a:lnTo>
                  <a:pt x="287997" y="287997"/>
                </a:lnTo>
                <a:lnTo>
                  <a:pt x="287997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rgbClr val="2AB369">
              <a:alpha val="899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83596" y="598610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7997"/>
                </a:moveTo>
                <a:lnTo>
                  <a:pt x="287997" y="287997"/>
                </a:lnTo>
                <a:lnTo>
                  <a:pt x="287997" y="0"/>
                </a:lnTo>
                <a:lnTo>
                  <a:pt x="0" y="0"/>
                </a:lnTo>
                <a:lnTo>
                  <a:pt x="0" y="287997"/>
                </a:lnTo>
                <a:close/>
              </a:path>
            </a:pathLst>
          </a:custGeom>
          <a:solidFill>
            <a:srgbClr val="2AB369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81999" y="6067539"/>
            <a:ext cx="224663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9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9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5E575C"/>
                </a:solidFill>
                <a:latin typeface="Arial"/>
                <a:cs typeface="Arial"/>
              </a:rPr>
              <a:t>1-hour </a:t>
            </a:r>
            <a:r>
              <a:rPr sz="900" b="1" spc="50" dirty="0">
                <a:solidFill>
                  <a:srgbClr val="5E575C"/>
                </a:solidFill>
                <a:latin typeface="Arial"/>
                <a:cs typeface="Arial"/>
              </a:rPr>
              <a:t>Fire-Rated</a:t>
            </a:r>
            <a:r>
              <a:rPr sz="900" b="1" spc="40" dirty="0">
                <a:solidFill>
                  <a:srgbClr val="5E575C"/>
                </a:solidFill>
                <a:latin typeface="Arial"/>
                <a:cs typeface="Arial"/>
              </a:rPr>
              <a:t> Partition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58510" y="6067539"/>
            <a:ext cx="228028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10" dirty="0" err="1">
                <a:solidFill>
                  <a:srgbClr val="5E575C"/>
                </a:solidFill>
                <a:latin typeface="Arial"/>
                <a:cs typeface="Arial"/>
              </a:rPr>
              <a:t>taikongbot</a:t>
            </a:r>
            <a:r>
              <a:rPr lang="en-US" sz="9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50" dirty="0">
                <a:solidFill>
                  <a:srgbClr val="5E575C"/>
                </a:solidFill>
                <a:latin typeface="Arial"/>
                <a:cs typeface="Arial"/>
              </a:rPr>
              <a:t>2-hour Fire-Rated</a:t>
            </a:r>
            <a:r>
              <a:rPr sz="900" b="1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900" b="1" spc="40" dirty="0">
                <a:solidFill>
                  <a:srgbClr val="5E575C"/>
                </a:solidFill>
                <a:latin typeface="Arial"/>
                <a:cs typeface="Arial"/>
              </a:rPr>
              <a:t>Partition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19"/>
            <a:ext cx="7560309" cy="252095"/>
          </a:xfrm>
          <a:custGeom>
            <a:avLst/>
            <a:gdLst/>
            <a:ahLst/>
            <a:cxnLst/>
            <a:rect l="l" t="t" r="r" b="b"/>
            <a:pathLst>
              <a:path w="7560309" h="252095">
                <a:moveTo>
                  <a:pt x="0" y="252006"/>
                </a:moveTo>
                <a:lnTo>
                  <a:pt x="7560005" y="252006"/>
                </a:lnTo>
                <a:lnTo>
                  <a:pt x="7560005" y="0"/>
                </a:lnTo>
                <a:lnTo>
                  <a:pt x="0" y="0"/>
                </a:lnTo>
                <a:lnTo>
                  <a:pt x="0" y="252006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66216" y="10140077"/>
            <a:ext cx="87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5E575C"/>
                </a:solidFill>
                <a:latin typeface="Verdana"/>
                <a:cs typeface="Verdana"/>
              </a:rPr>
              <a:t>5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9380" y="5677205"/>
            <a:ext cx="3871031" cy="288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6116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>
                <a:solidFill>
                  <a:srgbClr val="004187"/>
                </a:solidFill>
              </a:rPr>
              <a:t>FIRE-RESISTANT </a:t>
            </a:r>
            <a:r>
              <a:rPr spc="5" dirty="0">
                <a:solidFill>
                  <a:srgbClr val="004187"/>
                </a:solidFill>
              </a:rPr>
              <a:t>GYPSUM</a:t>
            </a:r>
            <a:r>
              <a:rPr spc="-75" dirty="0">
                <a:solidFill>
                  <a:srgbClr val="004187"/>
                </a:solidFill>
              </a:rPr>
              <a:t> </a:t>
            </a:r>
            <a:r>
              <a:rPr spc="55" dirty="0">
                <a:solidFill>
                  <a:srgbClr val="004187"/>
                </a:solidFill>
              </a:rPr>
              <a:t>BOARD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6204" y="2085061"/>
            <a:ext cx="403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5" dirty="0">
                <a:solidFill>
                  <a:srgbClr val="004187"/>
                </a:solidFill>
                <a:latin typeface="Arial"/>
                <a:cs typeface="Arial"/>
              </a:rPr>
              <a:t>Protecting What’s </a:t>
            </a:r>
            <a:r>
              <a:rPr sz="1600" b="1" spc="25" dirty="0">
                <a:solidFill>
                  <a:srgbClr val="004187"/>
                </a:solidFill>
                <a:latin typeface="Arial"/>
                <a:cs typeface="Arial"/>
              </a:rPr>
              <a:t>Most </a:t>
            </a:r>
            <a:r>
              <a:rPr sz="1600" b="1" spc="35" dirty="0">
                <a:solidFill>
                  <a:srgbClr val="004187"/>
                </a:solidFill>
                <a:latin typeface="Arial"/>
                <a:cs typeface="Arial"/>
              </a:rPr>
              <a:t>Valuable </a:t>
            </a:r>
            <a:r>
              <a:rPr sz="1600" b="1" spc="85" dirty="0">
                <a:solidFill>
                  <a:srgbClr val="004187"/>
                </a:solidFill>
                <a:latin typeface="Arial"/>
                <a:cs typeface="Arial"/>
              </a:rPr>
              <a:t>to</a:t>
            </a:r>
            <a:r>
              <a:rPr sz="1600" b="1" spc="-18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4187"/>
                </a:solidFill>
                <a:latin typeface="Arial"/>
                <a:cs typeface="Arial"/>
              </a:rPr>
              <a:t>You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896" y="2429992"/>
            <a:ext cx="6522199" cy="1846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1302" y="4683620"/>
            <a:ext cx="4403090" cy="1146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Features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and </a:t>
            </a:r>
            <a:r>
              <a:rPr sz="1200" b="1" spc="25" dirty="0">
                <a:solidFill>
                  <a:srgbClr val="5E575C"/>
                </a:solidFill>
                <a:latin typeface="Arial"/>
                <a:cs typeface="Arial"/>
              </a:rPr>
              <a:t>Benefits: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Fire-Resistant 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Gypsum</a:t>
            </a:r>
            <a:r>
              <a:rPr sz="1200" b="1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Board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9500"/>
              </a:lnSpc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 gypsum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makes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core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1725" spc="-112" baseline="2415" dirty="0">
                <a:solidFill>
                  <a:srgbClr val="5E575C"/>
                </a:solidFill>
                <a:latin typeface="Verdana"/>
                <a:cs typeface="Verdana"/>
              </a:rPr>
              <a:t>®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 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portfolio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specially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formulated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resist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dehydration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by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heat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event 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90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fire.</a:t>
            </a:r>
            <a:endParaRPr sz="900" dirty="0">
              <a:latin typeface="Verdana"/>
              <a:cs typeface="Verdana"/>
            </a:endParaRPr>
          </a:p>
          <a:p>
            <a:pPr marL="12700" marR="5080" algn="just">
              <a:lnSpc>
                <a:spcPct val="101800"/>
              </a:lnSpc>
              <a:spcBef>
                <a:spcPts val="570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non-combustible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core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tested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various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standards</a:t>
            </a:r>
            <a:r>
              <a:rPr sz="900" spc="-7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such 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British,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American or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European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standards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for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products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provide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minimum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periods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resistance.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51302" y="8534116"/>
            <a:ext cx="4403090" cy="9040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Application: Fire</a:t>
            </a:r>
            <a:r>
              <a:rPr sz="1200" b="1" spc="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15" dirty="0">
                <a:solidFill>
                  <a:srgbClr val="5E575C"/>
                </a:solidFill>
                <a:latin typeface="Arial"/>
                <a:cs typeface="Arial"/>
              </a:rPr>
              <a:t>Resistance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101800"/>
              </a:lnSpc>
              <a:spcBef>
                <a:spcPts val="220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spc="25" dirty="0">
                <a:solidFill>
                  <a:srgbClr val="5E575C"/>
                </a:solidFill>
                <a:latin typeface="Verdana"/>
                <a:cs typeface="Verdana"/>
              </a:rPr>
              <a:t>concept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 resistance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ability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structure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maintain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its 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structural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capability and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prevent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spread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flames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or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heat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when</a:t>
            </a:r>
            <a:r>
              <a:rPr sz="900" spc="-21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exposed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900" spc="-114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conditions.</a:t>
            </a:r>
            <a:endParaRPr sz="900" dirty="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590"/>
              </a:spcBef>
            </a:pP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portfolio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tested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5" dirty="0">
                <a:solidFill>
                  <a:srgbClr val="5E575C"/>
                </a:solidFill>
                <a:latin typeface="Verdana"/>
                <a:cs typeface="Verdana"/>
              </a:rPr>
              <a:t>to: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896" y="4726800"/>
            <a:ext cx="1749107" cy="1115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7203" y="4298061"/>
            <a:ext cx="6440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racing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through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residential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complex.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Life-threatening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events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such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this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catastrophic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incident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Grenfell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Tower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London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continue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challenge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 change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way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approach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safety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engineering.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194" y="5906071"/>
            <a:ext cx="1824255" cy="1468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5" dirty="0" err="1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</a:t>
            </a:r>
            <a:r>
              <a:rPr sz="850" spc="-2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Gypsum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4128" y="7773276"/>
            <a:ext cx="1366520" cy="6946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650"/>
              </a:lnSpc>
              <a:spcBef>
                <a:spcPts val="18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Fire compartmentation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is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concept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where the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spread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fire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within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a 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building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is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restricted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by</a:t>
            </a: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partitioning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walls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or floors with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fire resisting  walls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or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ceilings.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These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partitions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can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also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deter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spread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smoke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which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allows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safe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mode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of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escape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during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an</a:t>
            </a:r>
            <a:r>
              <a:rPr sz="6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emergency.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7820" y="6340551"/>
            <a:ext cx="36576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500" spc="-8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500" spc="-5" dirty="0">
                <a:solidFill>
                  <a:srgbClr val="5E575C"/>
                </a:solidFill>
                <a:latin typeface="Verdana"/>
                <a:cs typeface="Verdana"/>
              </a:rPr>
              <a:t>Safety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1667" y="6340551"/>
            <a:ext cx="43751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Functionality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80601" y="5938913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60006" y="179997"/>
                </a:moveTo>
                <a:lnTo>
                  <a:pt x="353576" y="227849"/>
                </a:lnTo>
                <a:lnTo>
                  <a:pt x="335430" y="270847"/>
                </a:lnTo>
                <a:lnTo>
                  <a:pt x="307284" y="307276"/>
                </a:lnTo>
                <a:lnTo>
                  <a:pt x="270854" y="335420"/>
                </a:lnTo>
                <a:lnTo>
                  <a:pt x="227857" y="353564"/>
                </a:lnTo>
                <a:lnTo>
                  <a:pt x="180009" y="359994"/>
                </a:lnTo>
                <a:lnTo>
                  <a:pt x="132156" y="353564"/>
                </a:lnTo>
                <a:lnTo>
                  <a:pt x="89155" y="335420"/>
                </a:lnTo>
                <a:lnTo>
                  <a:pt x="52724" y="307276"/>
                </a:lnTo>
                <a:lnTo>
                  <a:pt x="24576" y="270847"/>
                </a:lnTo>
                <a:lnTo>
                  <a:pt x="6430" y="227849"/>
                </a:lnTo>
                <a:lnTo>
                  <a:pt x="0" y="179997"/>
                </a:lnTo>
                <a:lnTo>
                  <a:pt x="6430" y="132149"/>
                </a:lnTo>
                <a:lnTo>
                  <a:pt x="24576" y="89152"/>
                </a:lnTo>
                <a:lnTo>
                  <a:pt x="52724" y="52722"/>
                </a:lnTo>
                <a:lnTo>
                  <a:pt x="89155" y="24576"/>
                </a:lnTo>
                <a:lnTo>
                  <a:pt x="132156" y="6430"/>
                </a:lnTo>
                <a:lnTo>
                  <a:pt x="180009" y="0"/>
                </a:lnTo>
                <a:lnTo>
                  <a:pt x="227857" y="6430"/>
                </a:lnTo>
                <a:lnTo>
                  <a:pt x="270854" y="24576"/>
                </a:lnTo>
                <a:lnTo>
                  <a:pt x="307284" y="52722"/>
                </a:lnTo>
                <a:lnTo>
                  <a:pt x="335430" y="89152"/>
                </a:lnTo>
                <a:lnTo>
                  <a:pt x="353576" y="132149"/>
                </a:lnTo>
                <a:lnTo>
                  <a:pt x="360006" y="179997"/>
                </a:lnTo>
                <a:close/>
              </a:path>
            </a:pathLst>
          </a:custGeom>
          <a:ln w="15214">
            <a:solidFill>
              <a:srgbClr val="2AB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63558" y="5977852"/>
            <a:ext cx="193675" cy="282575"/>
          </a:xfrm>
          <a:custGeom>
            <a:avLst/>
            <a:gdLst/>
            <a:ahLst/>
            <a:cxnLst/>
            <a:rect l="l" t="t" r="r" b="b"/>
            <a:pathLst>
              <a:path w="193675" h="282575">
                <a:moveTo>
                  <a:pt x="29806" y="116128"/>
                </a:moveTo>
                <a:lnTo>
                  <a:pt x="29730" y="117449"/>
                </a:lnTo>
                <a:lnTo>
                  <a:pt x="25793" y="120878"/>
                </a:lnTo>
                <a:lnTo>
                  <a:pt x="20980" y="127063"/>
                </a:lnTo>
                <a:lnTo>
                  <a:pt x="3632" y="164280"/>
                </a:lnTo>
                <a:lnTo>
                  <a:pt x="0" y="192316"/>
                </a:lnTo>
                <a:lnTo>
                  <a:pt x="13254" y="245652"/>
                </a:lnTo>
                <a:lnTo>
                  <a:pt x="43399" y="272153"/>
                </a:lnTo>
                <a:lnTo>
                  <a:pt x="75977" y="281182"/>
                </a:lnTo>
                <a:lnTo>
                  <a:pt x="96532" y="282105"/>
                </a:lnTo>
                <a:lnTo>
                  <a:pt x="111864" y="280947"/>
                </a:lnTo>
                <a:lnTo>
                  <a:pt x="136672" y="274189"/>
                </a:lnTo>
                <a:lnTo>
                  <a:pt x="151171" y="264991"/>
                </a:lnTo>
                <a:lnTo>
                  <a:pt x="76212" y="264991"/>
                </a:lnTo>
                <a:lnTo>
                  <a:pt x="67760" y="264272"/>
                </a:lnTo>
                <a:lnTo>
                  <a:pt x="25307" y="230759"/>
                </a:lnTo>
                <a:lnTo>
                  <a:pt x="21780" y="219251"/>
                </a:lnTo>
                <a:lnTo>
                  <a:pt x="20726" y="219100"/>
                </a:lnTo>
                <a:lnTo>
                  <a:pt x="21082" y="213461"/>
                </a:lnTo>
                <a:lnTo>
                  <a:pt x="41738" y="213461"/>
                </a:lnTo>
                <a:lnTo>
                  <a:pt x="39487" y="202658"/>
                </a:lnTo>
                <a:lnTo>
                  <a:pt x="40517" y="190363"/>
                </a:lnTo>
                <a:lnTo>
                  <a:pt x="48851" y="180359"/>
                </a:lnTo>
                <a:lnTo>
                  <a:pt x="66649" y="167500"/>
                </a:lnTo>
                <a:lnTo>
                  <a:pt x="190599" y="167500"/>
                </a:lnTo>
                <a:lnTo>
                  <a:pt x="186690" y="153974"/>
                </a:lnTo>
                <a:lnTo>
                  <a:pt x="180161" y="142836"/>
                </a:lnTo>
                <a:lnTo>
                  <a:pt x="56959" y="142836"/>
                </a:lnTo>
                <a:lnTo>
                  <a:pt x="52593" y="140672"/>
                </a:lnTo>
                <a:lnTo>
                  <a:pt x="43054" y="134840"/>
                </a:lnTo>
                <a:lnTo>
                  <a:pt x="33679" y="126329"/>
                </a:lnTo>
                <a:lnTo>
                  <a:pt x="29806" y="116128"/>
                </a:lnTo>
                <a:close/>
              </a:path>
              <a:path w="193675" h="282575">
                <a:moveTo>
                  <a:pt x="190599" y="167500"/>
                </a:moveTo>
                <a:lnTo>
                  <a:pt x="66649" y="167500"/>
                </a:lnTo>
                <a:lnTo>
                  <a:pt x="59995" y="173691"/>
                </a:lnTo>
                <a:lnTo>
                  <a:pt x="60044" y="181214"/>
                </a:lnTo>
                <a:lnTo>
                  <a:pt x="68833" y="194984"/>
                </a:lnTo>
                <a:lnTo>
                  <a:pt x="88404" y="219913"/>
                </a:lnTo>
                <a:lnTo>
                  <a:pt x="94107" y="233308"/>
                </a:lnTo>
                <a:lnTo>
                  <a:pt x="93833" y="244890"/>
                </a:lnTo>
                <a:lnTo>
                  <a:pt x="89454" y="254621"/>
                </a:lnTo>
                <a:lnTo>
                  <a:pt x="82842" y="262458"/>
                </a:lnTo>
                <a:lnTo>
                  <a:pt x="76212" y="264991"/>
                </a:lnTo>
                <a:lnTo>
                  <a:pt x="151171" y="264991"/>
                </a:lnTo>
                <a:lnTo>
                  <a:pt x="163921" y="256901"/>
                </a:lnTo>
                <a:lnTo>
                  <a:pt x="186575" y="224155"/>
                </a:lnTo>
                <a:lnTo>
                  <a:pt x="193335" y="200029"/>
                </a:lnTo>
                <a:lnTo>
                  <a:pt x="193198" y="176495"/>
                </a:lnTo>
                <a:lnTo>
                  <a:pt x="190599" y="167500"/>
                </a:lnTo>
                <a:close/>
              </a:path>
              <a:path w="193675" h="282575">
                <a:moveTo>
                  <a:pt x="41738" y="213461"/>
                </a:moveTo>
                <a:lnTo>
                  <a:pt x="21082" y="213461"/>
                </a:lnTo>
                <a:lnTo>
                  <a:pt x="21587" y="218622"/>
                </a:lnTo>
                <a:lnTo>
                  <a:pt x="21780" y="219251"/>
                </a:lnTo>
                <a:lnTo>
                  <a:pt x="43599" y="222389"/>
                </a:lnTo>
                <a:lnTo>
                  <a:pt x="41738" y="213461"/>
                </a:lnTo>
                <a:close/>
              </a:path>
              <a:path w="193675" h="282575">
                <a:moveTo>
                  <a:pt x="21082" y="213461"/>
                </a:moveTo>
                <a:lnTo>
                  <a:pt x="20726" y="219100"/>
                </a:lnTo>
                <a:lnTo>
                  <a:pt x="21780" y="219251"/>
                </a:lnTo>
                <a:lnTo>
                  <a:pt x="21587" y="218622"/>
                </a:lnTo>
                <a:lnTo>
                  <a:pt x="21082" y="213461"/>
                </a:lnTo>
                <a:close/>
              </a:path>
              <a:path w="193675" h="282575">
                <a:moveTo>
                  <a:pt x="119151" y="0"/>
                </a:moveTo>
                <a:lnTo>
                  <a:pt x="106601" y="10352"/>
                </a:lnTo>
                <a:lnTo>
                  <a:pt x="80502" y="39509"/>
                </a:lnTo>
                <a:lnTo>
                  <a:pt x="58179" y="84621"/>
                </a:lnTo>
                <a:lnTo>
                  <a:pt x="56959" y="142836"/>
                </a:lnTo>
                <a:lnTo>
                  <a:pt x="180161" y="142836"/>
                </a:lnTo>
                <a:lnTo>
                  <a:pt x="174332" y="132892"/>
                </a:lnTo>
                <a:lnTo>
                  <a:pt x="161276" y="115534"/>
                </a:lnTo>
                <a:lnTo>
                  <a:pt x="134916" y="75528"/>
                </a:lnTo>
                <a:lnTo>
                  <a:pt x="114470" y="30981"/>
                </a:lnTo>
                <a:lnTo>
                  <a:pt x="119151" y="0"/>
                </a:lnTo>
                <a:close/>
              </a:path>
            </a:pathLst>
          </a:custGeom>
          <a:solidFill>
            <a:srgbClr val="00A9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70364" y="5938913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39947" y="6007455"/>
            <a:ext cx="236334" cy="238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75293" y="6992061"/>
            <a:ext cx="1866264" cy="53975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650"/>
              </a:lnSpc>
              <a:spcBef>
                <a:spcPts val="180"/>
              </a:spcBef>
              <a:tabLst>
                <a:tab pos="1852930" algn="l"/>
              </a:tabLst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partition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u="sng" spc="-35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 </a:t>
            </a:r>
            <a:r>
              <a:rPr sz="600" u="sng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	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                                        for corridors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as a</a:t>
            </a:r>
            <a:r>
              <a:rPr sz="600" spc="-1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mode</a:t>
            </a:r>
            <a:endParaRPr sz="600" dirty="0">
              <a:latin typeface="Verdana"/>
              <a:cs typeface="Verdana"/>
            </a:endParaRPr>
          </a:p>
          <a:p>
            <a:pPr marL="12700">
              <a:lnSpc>
                <a:spcPts val="640"/>
              </a:lnSpc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escape</a:t>
            </a:r>
            <a:endParaRPr sz="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12700" marR="1114425">
              <a:lnSpc>
                <a:spcPts val="650"/>
              </a:lnSpc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Fire-rated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ceiling</a:t>
            </a:r>
            <a:r>
              <a:rPr sz="600" spc="-1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server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rooms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8880" y="7784007"/>
            <a:ext cx="1041769" cy="38728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247015">
              <a:lnSpc>
                <a:spcPts val="600"/>
              </a:lnSpc>
              <a:spcBef>
                <a:spcPts val="219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Rated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Drywall/Ceiling</a:t>
            </a:r>
            <a:endParaRPr sz="600" dirty="0">
              <a:latin typeface="Verdana"/>
              <a:cs typeface="Verdana"/>
            </a:endParaRPr>
          </a:p>
          <a:p>
            <a:pPr marL="12700" marR="5080">
              <a:lnSpc>
                <a:spcPts val="600"/>
              </a:lnSpc>
              <a:spcBef>
                <a:spcPts val="43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25" dirty="0" err="1">
                <a:solidFill>
                  <a:srgbClr val="5E575C"/>
                </a:solidFill>
                <a:latin typeface="Verdana"/>
                <a:cs typeface="Verdana"/>
              </a:rPr>
              <a:t>Securock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™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Fire-rated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Exterior</a:t>
            </a:r>
            <a:r>
              <a:rPr sz="6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Wall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85605" y="7813078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5">
                <a:moveTo>
                  <a:pt x="0" y="151206"/>
                </a:moveTo>
                <a:lnTo>
                  <a:pt x="148501" y="151206"/>
                </a:lnTo>
                <a:lnTo>
                  <a:pt x="148501" y="0"/>
                </a:lnTo>
                <a:lnTo>
                  <a:pt x="0" y="0"/>
                </a:lnTo>
                <a:lnTo>
                  <a:pt x="0" y="151206"/>
                </a:lnTo>
                <a:close/>
              </a:path>
            </a:pathLst>
          </a:custGeom>
          <a:solidFill>
            <a:srgbClr val="E520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675293" y="6617614"/>
            <a:ext cx="11176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4265" algn="l"/>
              </a:tabLst>
            </a:pP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escape</a:t>
            </a:r>
            <a:r>
              <a:rPr sz="600" spc="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u="sng" spc="-35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 </a:t>
            </a:r>
            <a:r>
              <a:rPr sz="600" u="sng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	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85605" y="8006397"/>
            <a:ext cx="148590" cy="151765"/>
          </a:xfrm>
          <a:custGeom>
            <a:avLst/>
            <a:gdLst/>
            <a:ahLst/>
            <a:cxnLst/>
            <a:rect l="l" t="t" r="r" b="b"/>
            <a:pathLst>
              <a:path w="148589" h="151765">
                <a:moveTo>
                  <a:pt x="0" y="151206"/>
                </a:moveTo>
                <a:lnTo>
                  <a:pt x="148501" y="151206"/>
                </a:lnTo>
                <a:lnTo>
                  <a:pt x="148501" y="0"/>
                </a:lnTo>
                <a:lnTo>
                  <a:pt x="0" y="0"/>
                </a:lnTo>
                <a:lnTo>
                  <a:pt x="0" y="151206"/>
                </a:lnTo>
                <a:close/>
              </a:path>
            </a:pathLst>
          </a:custGeom>
          <a:solidFill>
            <a:srgbClr val="89C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66199" y="9516588"/>
            <a:ext cx="1521460" cy="67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Non-combustibility,</a:t>
            </a:r>
            <a:r>
              <a:rPr sz="800" b="1" spc="-4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5E575C"/>
                </a:solidFill>
                <a:latin typeface="Arial"/>
                <a:cs typeface="Arial"/>
              </a:rPr>
              <a:t>surface-  burning</a:t>
            </a:r>
            <a:r>
              <a:rPr sz="8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5E575C"/>
                </a:solidFill>
                <a:latin typeface="Arial"/>
                <a:cs typeface="Arial"/>
              </a:rPr>
              <a:t>characteristics: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800" spc="5" dirty="0">
                <a:solidFill>
                  <a:srgbClr val="5E575C"/>
                </a:solidFill>
                <a:latin typeface="Verdana"/>
                <a:cs typeface="Verdana"/>
              </a:rPr>
              <a:t>BS </a:t>
            </a:r>
            <a:r>
              <a:rPr sz="800" spc="-10" dirty="0">
                <a:solidFill>
                  <a:srgbClr val="5E575C"/>
                </a:solidFill>
                <a:latin typeface="Verdana"/>
                <a:cs typeface="Verdana"/>
              </a:rPr>
              <a:t>476 </a:t>
            </a:r>
            <a:r>
              <a:rPr sz="800" spc="-160" dirty="0">
                <a:solidFill>
                  <a:srgbClr val="5E575C"/>
                </a:solidFill>
                <a:latin typeface="Verdana"/>
                <a:cs typeface="Verdana"/>
              </a:rPr>
              <a:t>: </a:t>
            </a:r>
            <a:r>
              <a:rPr sz="800" spc="15" dirty="0">
                <a:solidFill>
                  <a:srgbClr val="5E575C"/>
                </a:solidFill>
                <a:latin typeface="Verdana"/>
                <a:cs typeface="Verdana"/>
              </a:rPr>
              <a:t>Part </a:t>
            </a:r>
            <a:r>
              <a:rPr sz="800" spc="-5" dirty="0">
                <a:solidFill>
                  <a:srgbClr val="5E575C"/>
                </a:solidFill>
                <a:latin typeface="Verdana"/>
                <a:cs typeface="Verdana"/>
              </a:rPr>
              <a:t>4,6 </a:t>
            </a:r>
            <a:r>
              <a:rPr sz="800" spc="1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800" spc="-1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800" spc="-35" dirty="0">
                <a:solidFill>
                  <a:srgbClr val="5E575C"/>
                </a:solidFill>
                <a:latin typeface="Verdana"/>
                <a:cs typeface="Verdana"/>
              </a:rPr>
              <a:t>7</a:t>
            </a:r>
            <a:endParaRPr sz="800">
              <a:latin typeface="Verdana"/>
              <a:cs typeface="Verdana"/>
            </a:endParaRPr>
          </a:p>
          <a:p>
            <a:pPr marL="12700" marR="848994">
              <a:lnSpc>
                <a:spcPct val="100000"/>
              </a:lnSpc>
            </a:pPr>
            <a:r>
              <a:rPr sz="800" spc="35" dirty="0">
                <a:solidFill>
                  <a:srgbClr val="5E575C"/>
                </a:solidFill>
                <a:latin typeface="Verdana"/>
                <a:cs typeface="Verdana"/>
              </a:rPr>
              <a:t>EN </a:t>
            </a:r>
            <a:r>
              <a:rPr sz="800" spc="-90" dirty="0">
                <a:solidFill>
                  <a:srgbClr val="5E575C"/>
                </a:solidFill>
                <a:latin typeface="Verdana"/>
                <a:cs typeface="Verdana"/>
              </a:rPr>
              <a:t>13501-1  </a:t>
            </a:r>
            <a:r>
              <a:rPr sz="800" spc="30" dirty="0">
                <a:solidFill>
                  <a:srgbClr val="5E575C"/>
                </a:solidFill>
                <a:latin typeface="Verdana"/>
                <a:cs typeface="Verdana"/>
              </a:rPr>
              <a:t>ASTM</a:t>
            </a:r>
            <a:r>
              <a:rPr sz="8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800" spc="-25" dirty="0">
                <a:solidFill>
                  <a:srgbClr val="5E575C"/>
                </a:solidFill>
                <a:latin typeface="Verdana"/>
                <a:cs typeface="Verdana"/>
              </a:rPr>
              <a:t>C1396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9281" y="9522379"/>
            <a:ext cx="1581150" cy="67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15" dirty="0">
                <a:solidFill>
                  <a:srgbClr val="5E575C"/>
                </a:solidFill>
                <a:latin typeface="Arial"/>
                <a:cs typeface="Arial"/>
              </a:rPr>
              <a:t>System </a:t>
            </a: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performance</a:t>
            </a:r>
            <a:r>
              <a:rPr sz="800" b="1" spc="-2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for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95" dirty="0">
                <a:solidFill>
                  <a:srgbClr val="5E575C"/>
                </a:solidFill>
                <a:latin typeface="Arial"/>
                <a:cs typeface="Arial"/>
              </a:rPr>
              <a:t>30</a:t>
            </a:r>
            <a:r>
              <a:rPr sz="8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5E575C"/>
                </a:solidFill>
                <a:latin typeface="Arial"/>
                <a:cs typeface="Arial"/>
              </a:rPr>
              <a:t>minutes</a:t>
            </a:r>
            <a:r>
              <a:rPr sz="8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and</a:t>
            </a:r>
            <a:r>
              <a:rPr sz="800" b="1" spc="-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up</a:t>
            </a:r>
            <a:r>
              <a:rPr sz="8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5E575C"/>
                </a:solidFill>
                <a:latin typeface="Arial"/>
                <a:cs typeface="Arial"/>
              </a:rPr>
              <a:t>to</a:t>
            </a:r>
            <a:r>
              <a:rPr sz="800" b="1" spc="-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105" dirty="0">
                <a:solidFill>
                  <a:srgbClr val="5E575C"/>
                </a:solidFill>
                <a:latin typeface="Arial"/>
                <a:cs typeface="Arial"/>
              </a:rPr>
              <a:t>4</a:t>
            </a:r>
            <a:r>
              <a:rPr sz="8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5E575C"/>
                </a:solidFill>
                <a:latin typeface="Arial"/>
                <a:cs typeface="Arial"/>
              </a:rPr>
              <a:t>hours: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800" spc="5" dirty="0">
                <a:solidFill>
                  <a:srgbClr val="5E575C"/>
                </a:solidFill>
                <a:latin typeface="Verdana"/>
                <a:cs typeface="Verdana"/>
              </a:rPr>
              <a:t>BS </a:t>
            </a:r>
            <a:r>
              <a:rPr sz="800" spc="-10" dirty="0">
                <a:solidFill>
                  <a:srgbClr val="5E575C"/>
                </a:solidFill>
                <a:latin typeface="Verdana"/>
                <a:cs typeface="Verdana"/>
              </a:rPr>
              <a:t>476 </a:t>
            </a:r>
            <a:r>
              <a:rPr sz="800" spc="-160" dirty="0">
                <a:solidFill>
                  <a:srgbClr val="5E575C"/>
                </a:solidFill>
                <a:latin typeface="Verdana"/>
                <a:cs typeface="Verdana"/>
              </a:rPr>
              <a:t>: </a:t>
            </a:r>
            <a:r>
              <a:rPr sz="800" spc="15" dirty="0">
                <a:solidFill>
                  <a:srgbClr val="5E575C"/>
                </a:solidFill>
                <a:latin typeface="Verdana"/>
                <a:cs typeface="Verdana"/>
              </a:rPr>
              <a:t>Part</a:t>
            </a:r>
            <a:r>
              <a:rPr sz="8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800" spc="-20" dirty="0">
                <a:solidFill>
                  <a:srgbClr val="5E575C"/>
                </a:solidFill>
                <a:latin typeface="Verdana"/>
                <a:cs typeface="Verdana"/>
              </a:rPr>
              <a:t>22</a:t>
            </a:r>
            <a:endParaRPr sz="800">
              <a:latin typeface="Verdana"/>
              <a:cs typeface="Verdana"/>
            </a:endParaRPr>
          </a:p>
          <a:p>
            <a:pPr marL="12700" marR="1004569">
              <a:lnSpc>
                <a:spcPct val="100000"/>
              </a:lnSpc>
            </a:pPr>
            <a:r>
              <a:rPr sz="800" spc="35" dirty="0">
                <a:solidFill>
                  <a:srgbClr val="5E575C"/>
                </a:solidFill>
                <a:latin typeface="Verdana"/>
                <a:cs typeface="Verdana"/>
              </a:rPr>
              <a:t>EN</a:t>
            </a:r>
            <a:r>
              <a:rPr sz="800" spc="-114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800" spc="-70" dirty="0">
                <a:solidFill>
                  <a:srgbClr val="5E575C"/>
                </a:solidFill>
                <a:latin typeface="Verdana"/>
                <a:cs typeface="Verdana"/>
              </a:rPr>
              <a:t>13501-2  </a:t>
            </a:r>
            <a:r>
              <a:rPr sz="800" spc="30" dirty="0">
                <a:solidFill>
                  <a:srgbClr val="5E575C"/>
                </a:solidFill>
                <a:latin typeface="Verdana"/>
                <a:cs typeface="Verdana"/>
              </a:rPr>
              <a:t>ASTM</a:t>
            </a:r>
            <a:r>
              <a:rPr sz="8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800" spc="-90" dirty="0">
                <a:solidFill>
                  <a:srgbClr val="5E575C"/>
                </a:solidFill>
                <a:latin typeface="Verdana"/>
                <a:cs typeface="Verdana"/>
              </a:rPr>
              <a:t>E119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36289" y="7398981"/>
            <a:ext cx="614045" cy="0"/>
          </a:xfrm>
          <a:custGeom>
            <a:avLst/>
            <a:gdLst/>
            <a:ahLst/>
            <a:cxnLst/>
            <a:rect l="l" t="t" r="r" b="b"/>
            <a:pathLst>
              <a:path w="614045">
                <a:moveTo>
                  <a:pt x="0" y="0"/>
                </a:moveTo>
                <a:lnTo>
                  <a:pt x="613702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47EF27D-81E1-45B3-8C90-C772CB0E3CBE}"/>
              </a:ext>
            </a:extLst>
          </p:cNvPr>
          <p:cNvGrpSpPr/>
          <p:nvPr/>
        </p:nvGrpSpPr>
        <p:grpSpPr>
          <a:xfrm>
            <a:off x="1606477" y="5474093"/>
            <a:ext cx="661526" cy="431978"/>
            <a:chOff x="1614957" y="8191267"/>
            <a:chExt cx="661526" cy="431978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5FE1F27-A981-40B7-A4DF-129694A109C7}"/>
                </a:ext>
              </a:extLst>
            </p:cNvPr>
            <p:cNvSpPr/>
            <p:nvPr/>
          </p:nvSpPr>
          <p:spPr>
            <a:xfrm>
              <a:off x="1838325" y="8310563"/>
              <a:ext cx="328613" cy="142875"/>
            </a:xfrm>
            <a:custGeom>
              <a:avLst/>
              <a:gdLst>
                <a:gd name="connsiteX0" fmla="*/ 71438 w 328613"/>
                <a:gd name="connsiteY0" fmla="*/ 0 h 142875"/>
                <a:gd name="connsiteX1" fmla="*/ 0 w 328613"/>
                <a:gd name="connsiteY1" fmla="*/ 95250 h 142875"/>
                <a:gd name="connsiteX2" fmla="*/ 323850 w 328613"/>
                <a:gd name="connsiteY2" fmla="*/ 142875 h 142875"/>
                <a:gd name="connsiteX3" fmla="*/ 328613 w 328613"/>
                <a:gd name="connsiteY3" fmla="*/ 33337 h 142875"/>
                <a:gd name="connsiteX4" fmla="*/ 71438 w 328613"/>
                <a:gd name="connsiteY4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13" h="142875">
                  <a:moveTo>
                    <a:pt x="71438" y="0"/>
                  </a:moveTo>
                  <a:lnTo>
                    <a:pt x="0" y="95250"/>
                  </a:lnTo>
                  <a:lnTo>
                    <a:pt x="323850" y="142875"/>
                  </a:lnTo>
                  <a:lnTo>
                    <a:pt x="328613" y="33337"/>
                  </a:lnTo>
                  <a:lnTo>
                    <a:pt x="71438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 descr="QQ图片20190402121055">
              <a:extLst>
                <a:ext uri="{FF2B5EF4-FFF2-40B4-BE49-F238E27FC236}">
                  <a16:creationId xmlns:a16="http://schemas.microsoft.com/office/drawing/2014/main" id="{5D08CD0F-50BD-48D3-9D43-585DE0D9A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92652">
              <a:off x="1614957" y="8191267"/>
              <a:ext cx="661526" cy="43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31"/>
            <a:ext cx="1633855" cy="252095"/>
          </a:xfrm>
          <a:custGeom>
            <a:avLst/>
            <a:gdLst/>
            <a:ahLst/>
            <a:cxnLst/>
            <a:rect l="l" t="t" r="r" b="b"/>
            <a:pathLst>
              <a:path w="1633855" h="252095">
                <a:moveTo>
                  <a:pt x="1633703" y="0"/>
                </a:moveTo>
                <a:lnTo>
                  <a:pt x="0" y="0"/>
                </a:lnTo>
                <a:lnTo>
                  <a:pt x="0" y="251993"/>
                </a:lnTo>
                <a:lnTo>
                  <a:pt x="1510767" y="251993"/>
                </a:lnTo>
                <a:lnTo>
                  <a:pt x="1633703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0575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29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29" y="252006"/>
                </a:lnTo>
                <a:lnTo>
                  <a:pt x="5999429" y="0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0005" y="267119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5">
                <a:moveTo>
                  <a:pt x="0" y="0"/>
                </a:moveTo>
                <a:lnTo>
                  <a:pt x="0" y="252006"/>
                </a:lnTo>
              </a:path>
            </a:pathLst>
          </a:custGeom>
          <a:ln w="3175">
            <a:solidFill>
              <a:srgbClr val="EBE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8006" y="2426576"/>
            <a:ext cx="2967702" cy="3227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514" y="6365811"/>
            <a:ext cx="2903595" cy="3227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204" y="6088824"/>
            <a:ext cx="354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5E575C"/>
                </a:solidFill>
                <a:latin typeface="Arial"/>
                <a:cs typeface="Arial"/>
              </a:rPr>
              <a:t>2-hour </a:t>
            </a:r>
            <a:r>
              <a:rPr sz="1200" b="1" spc="60" dirty="0">
                <a:solidFill>
                  <a:srgbClr val="5E575C"/>
                </a:solidFill>
                <a:latin typeface="Arial"/>
                <a:cs typeface="Arial"/>
              </a:rPr>
              <a:t>Fire-Rated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Steel Stud </a:t>
            </a:r>
            <a:r>
              <a:rPr sz="1200" b="1" spc="90" dirty="0">
                <a:solidFill>
                  <a:srgbClr val="5E575C"/>
                </a:solidFill>
                <a:latin typeface="Arial"/>
                <a:cs typeface="Arial"/>
              </a:rPr>
              <a:t>- </a:t>
            </a:r>
            <a:r>
              <a:rPr sz="1200" b="1" spc="45" dirty="0">
                <a:solidFill>
                  <a:srgbClr val="5E575C"/>
                </a:solidFill>
                <a:latin typeface="Arial"/>
                <a:cs typeface="Arial"/>
              </a:rPr>
              <a:t>Vertical</a:t>
            </a:r>
            <a:r>
              <a:rPr sz="1200" b="1" spc="-16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Fixing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699" y="323062"/>
            <a:ext cx="119888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chemeClr val="bg1"/>
                </a:solidFill>
                <a:latin typeface="Arial"/>
                <a:cs typeface="Arial"/>
              </a:rPr>
              <a:t>Technical</a:t>
            </a:r>
            <a:r>
              <a:rPr sz="750" b="1" dirty="0">
                <a:solidFill>
                  <a:srgbClr val="00A94F"/>
                </a:solidFill>
                <a:latin typeface="Arial"/>
                <a:cs typeface="Arial"/>
              </a:rPr>
              <a:t> </a:t>
            </a:r>
            <a:r>
              <a:rPr sz="750" b="1" spc="5" dirty="0">
                <a:solidFill>
                  <a:schemeClr val="bg1"/>
                </a:solidFill>
                <a:latin typeface="Arial"/>
                <a:cs typeface="Arial"/>
              </a:rPr>
              <a:t>Gypsum</a:t>
            </a:r>
            <a:r>
              <a:rPr sz="75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50" b="1" spc="15" dirty="0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4000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solidFill>
                  <a:srgbClr val="004187"/>
                </a:solidFill>
              </a:rPr>
              <a:t>FIRE-RATED</a:t>
            </a:r>
            <a:r>
              <a:rPr spc="-70" dirty="0">
                <a:solidFill>
                  <a:srgbClr val="004187"/>
                </a:solidFill>
              </a:rPr>
              <a:t> </a:t>
            </a:r>
            <a:r>
              <a:rPr spc="-45" dirty="0">
                <a:solidFill>
                  <a:srgbClr val="004187"/>
                </a:solidFill>
              </a:rPr>
              <a:t>SYSTEMS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06204" y="2095220"/>
            <a:ext cx="3515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solidFill>
                  <a:srgbClr val="5E575C"/>
                </a:solidFill>
                <a:latin typeface="Arial"/>
                <a:cs typeface="Arial"/>
              </a:rPr>
              <a:t>1-hour </a:t>
            </a:r>
            <a:r>
              <a:rPr sz="1200" b="1" spc="60" dirty="0">
                <a:solidFill>
                  <a:srgbClr val="5E575C"/>
                </a:solidFill>
                <a:latin typeface="Arial"/>
                <a:cs typeface="Arial"/>
              </a:rPr>
              <a:t>Fire-Rated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Steel Stud </a:t>
            </a:r>
            <a:r>
              <a:rPr sz="1200" b="1" spc="90" dirty="0">
                <a:solidFill>
                  <a:srgbClr val="5E575C"/>
                </a:solidFill>
                <a:latin typeface="Arial"/>
                <a:cs typeface="Arial"/>
              </a:rPr>
              <a:t>- </a:t>
            </a:r>
            <a:r>
              <a:rPr sz="1200" b="1" spc="45" dirty="0">
                <a:solidFill>
                  <a:srgbClr val="5E575C"/>
                </a:solidFill>
                <a:latin typeface="Arial"/>
                <a:cs typeface="Arial"/>
              </a:rPr>
              <a:t>Vertical</a:t>
            </a:r>
            <a:r>
              <a:rPr sz="1200" b="1" spc="-10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Fixing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086" y="2513584"/>
            <a:ext cx="379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Top</a:t>
            </a: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086" y="2996387"/>
            <a:ext cx="10883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C-studs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79308" y="2690063"/>
            <a:ext cx="136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Do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not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top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bottom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9308" y="3263772"/>
            <a:ext cx="15881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Tape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set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external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only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69684" y="6391097"/>
            <a:ext cx="466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60mm</a:t>
            </a: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nom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4787" y="4050386"/>
            <a:ext cx="3263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34557" y="4484878"/>
            <a:ext cx="325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9232" y="3761664"/>
            <a:ext cx="17329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Vertical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horizontal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staggered  with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adjacent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opposite</a:t>
            </a:r>
            <a:r>
              <a:rPr sz="600" spc="-1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boards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9232" y="4257878"/>
            <a:ext cx="165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Fasteners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spaced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300mm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field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edges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9232" y="5018659"/>
            <a:ext cx="1490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Fasteners 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10-16mm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from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edge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sheet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009" y="3533368"/>
            <a:ext cx="1149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Acoustic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insulation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if</a:t>
            </a:r>
            <a:r>
              <a:rPr sz="600" spc="-1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required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435" y="4041945"/>
            <a:ext cx="1457325" cy="3140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indent="-635">
              <a:lnSpc>
                <a:spcPct val="132300"/>
              </a:lnSpc>
              <a:spcBef>
                <a:spcPts val="265"/>
              </a:spcBef>
            </a:pPr>
            <a:r>
              <a:rPr sz="600" spc="-170" dirty="0">
                <a:solidFill>
                  <a:srgbClr val="5E575C"/>
                </a:solidFill>
                <a:latin typeface="Verdana"/>
                <a:cs typeface="Verdana"/>
              </a:rPr>
              <a:t>1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16mm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5" dirty="0" err="1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 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WetStop 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+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600" spc="7" baseline="34722" dirty="0">
                <a:solidFill>
                  <a:srgbClr val="5E575C"/>
                </a:solidFill>
                <a:latin typeface="Verdana"/>
                <a:cs typeface="Verdana"/>
              </a:rPr>
              <a:t>TM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each</a:t>
            </a:r>
            <a:r>
              <a:rPr sz="6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face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3280" y="4688052"/>
            <a:ext cx="5257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Bottom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7495" y="2571508"/>
            <a:ext cx="1715770" cy="0"/>
          </a:xfrm>
          <a:custGeom>
            <a:avLst/>
            <a:gdLst/>
            <a:ahLst/>
            <a:cxnLst/>
            <a:rect l="l" t="t" r="r" b="b"/>
            <a:pathLst>
              <a:path w="1715770">
                <a:moveTo>
                  <a:pt x="1715617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2869" y="2542273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4" h="59055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1991" y="6494843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>
                <a:moveTo>
                  <a:pt x="1710321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42069" y="6465608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4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54009" y="3054794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79670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30474" y="3025559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4" h="59055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0076" y="6961530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4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76890" y="4119778"/>
            <a:ext cx="1047115" cy="426084"/>
          </a:xfrm>
          <a:custGeom>
            <a:avLst/>
            <a:gdLst/>
            <a:ahLst/>
            <a:cxnLst/>
            <a:rect l="l" t="t" r="r" b="b"/>
            <a:pathLst>
              <a:path w="1047114" h="426085">
                <a:moveTo>
                  <a:pt x="0" y="425653"/>
                </a:moveTo>
                <a:lnTo>
                  <a:pt x="1046911" y="425653"/>
                </a:lnTo>
                <a:lnTo>
                  <a:pt x="1046911" y="0"/>
                </a:lnTo>
                <a:lnTo>
                  <a:pt x="451802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6794" y="4516196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8596" y="4090543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28046" y="2724099"/>
            <a:ext cx="192405" cy="17145"/>
          </a:xfrm>
          <a:custGeom>
            <a:avLst/>
            <a:gdLst/>
            <a:ahLst/>
            <a:cxnLst/>
            <a:rect l="l" t="t" r="r" b="b"/>
            <a:pathLst>
              <a:path w="192404" h="17144">
                <a:moveTo>
                  <a:pt x="0" y="0"/>
                </a:moveTo>
                <a:lnTo>
                  <a:pt x="192252" y="16637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23892" y="239812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277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94657" y="256216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4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12717" y="4959527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5">
                <a:moveTo>
                  <a:pt x="0" y="0"/>
                </a:moveTo>
                <a:lnTo>
                  <a:pt x="0" y="29596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4721" y="4968100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5">
                <a:moveTo>
                  <a:pt x="0" y="0"/>
                </a:moveTo>
                <a:lnTo>
                  <a:pt x="0" y="29596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6659" y="5069700"/>
            <a:ext cx="1154430" cy="38735"/>
          </a:xfrm>
          <a:custGeom>
            <a:avLst/>
            <a:gdLst/>
            <a:ahLst/>
            <a:cxnLst/>
            <a:rect l="l" t="t" r="r" b="b"/>
            <a:pathLst>
              <a:path w="1154429" h="38735">
                <a:moveTo>
                  <a:pt x="1154341" y="0"/>
                </a:moveTo>
                <a:lnTo>
                  <a:pt x="78892" y="0"/>
                </a:lnTo>
                <a:lnTo>
                  <a:pt x="0" y="38735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18267" y="5063617"/>
            <a:ext cx="65405" cy="83820"/>
          </a:xfrm>
          <a:custGeom>
            <a:avLst/>
            <a:gdLst/>
            <a:ahLst/>
            <a:cxnLst/>
            <a:rect l="l" t="t" r="r" b="b"/>
            <a:pathLst>
              <a:path w="65404" h="83820">
                <a:moveTo>
                  <a:pt x="24358" y="0"/>
                </a:moveTo>
                <a:lnTo>
                  <a:pt x="0" y="63665"/>
                </a:lnTo>
                <a:lnTo>
                  <a:pt x="65265" y="83324"/>
                </a:lnTo>
                <a:lnTo>
                  <a:pt x="24358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68749" y="3995890"/>
            <a:ext cx="0" cy="248920"/>
          </a:xfrm>
          <a:custGeom>
            <a:avLst/>
            <a:gdLst/>
            <a:ahLst/>
            <a:cxnLst/>
            <a:rect l="l" t="t" r="r" b="b"/>
            <a:pathLst>
              <a:path h="248920">
                <a:moveTo>
                  <a:pt x="0" y="0"/>
                </a:moveTo>
                <a:lnTo>
                  <a:pt x="0" y="248881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54461" y="3995890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54461" y="4244784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13390" y="446482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04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99103" y="4464824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99103" y="4642129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23892" y="2788590"/>
            <a:ext cx="0" cy="257810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543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194657" y="2728506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4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91254" y="5127282"/>
            <a:ext cx="27305" cy="13335"/>
          </a:xfrm>
          <a:custGeom>
            <a:avLst/>
            <a:gdLst/>
            <a:ahLst/>
            <a:cxnLst/>
            <a:rect l="l" t="t" r="r" b="b"/>
            <a:pathLst>
              <a:path w="27304" h="13335">
                <a:moveTo>
                  <a:pt x="27012" y="0"/>
                </a:moveTo>
                <a:lnTo>
                  <a:pt x="0" y="13258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9193" y="5159413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453682" y="0"/>
                </a:moveTo>
                <a:lnTo>
                  <a:pt x="0" y="223113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25976" y="5120919"/>
            <a:ext cx="65405" cy="83820"/>
          </a:xfrm>
          <a:custGeom>
            <a:avLst/>
            <a:gdLst/>
            <a:ahLst/>
            <a:cxnLst/>
            <a:rect l="l" t="t" r="r" b="b"/>
            <a:pathLst>
              <a:path w="65404" h="83820">
                <a:moveTo>
                  <a:pt x="0" y="0"/>
                </a:moveTo>
                <a:lnTo>
                  <a:pt x="40970" y="83299"/>
                </a:lnTo>
                <a:lnTo>
                  <a:pt x="65277" y="19621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23892" y="2642489"/>
            <a:ext cx="0" cy="8636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017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43299" y="6438201"/>
            <a:ext cx="3790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Top</a:t>
            </a: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3299" y="6915137"/>
            <a:ext cx="1880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6900" algn="l"/>
              </a:tabLst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C-studs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r>
              <a:rPr sz="600" spc="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u="sng" spc="-35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 </a:t>
            </a:r>
            <a:r>
              <a:rPr sz="600" u="sng" dirty="0">
                <a:solidFill>
                  <a:srgbClr val="5E575C"/>
                </a:solidFill>
                <a:uFill>
                  <a:solidFill>
                    <a:srgbClr val="5E575C"/>
                  </a:solidFill>
                </a:uFill>
                <a:latin typeface="Verdana"/>
                <a:cs typeface="Verdana"/>
              </a:rPr>
              <a:t>	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79332" y="6624891"/>
            <a:ext cx="1363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Do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not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top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bottom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79332" y="7118743"/>
            <a:ext cx="15881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Tape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set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external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only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79332" y="7366469"/>
            <a:ext cx="17329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Vertical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horizontal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staggered  with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adjacent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opposite</a:t>
            </a:r>
            <a:r>
              <a:rPr sz="600" spc="-1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boards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79332" y="8212442"/>
            <a:ext cx="1659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Fasteners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spaced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300mm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field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edges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279332" y="8975585"/>
            <a:ext cx="1490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Fasteners </a:t>
            </a: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10-16mm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from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edge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sheet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3299" y="7455242"/>
            <a:ext cx="1149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Acoustic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insulation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if</a:t>
            </a:r>
            <a:r>
              <a:rPr sz="600" spc="-1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required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3299" y="7974927"/>
            <a:ext cx="8858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Stagger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in</a:t>
            </a:r>
            <a:r>
              <a:rPr sz="600" spc="-1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9805" y="8365680"/>
            <a:ext cx="1518920" cy="3140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265"/>
              </a:spcBef>
            </a:pP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2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12.5mm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5" dirty="0" err="1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 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WetStop 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+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525" baseline="31746" dirty="0">
                <a:solidFill>
                  <a:srgbClr val="5E575C"/>
                </a:solidFill>
                <a:latin typeface="Verdana"/>
                <a:cs typeface="Verdana"/>
              </a:rPr>
              <a:t>TM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each</a:t>
            </a:r>
            <a:r>
              <a:rPr sz="600" spc="-114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face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1667" y="9436354"/>
            <a:ext cx="5257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Bottom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26446" y="6642519"/>
            <a:ext cx="192405" cy="17145"/>
          </a:xfrm>
          <a:custGeom>
            <a:avLst/>
            <a:gdLst/>
            <a:ahLst/>
            <a:cxnLst/>
            <a:rect l="l" t="t" r="r" b="b"/>
            <a:pathLst>
              <a:path w="192404" h="17145">
                <a:moveTo>
                  <a:pt x="0" y="0"/>
                </a:moveTo>
                <a:lnTo>
                  <a:pt x="192252" y="16636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2292" y="6402565"/>
            <a:ext cx="0" cy="120014"/>
          </a:xfrm>
          <a:custGeom>
            <a:avLst/>
            <a:gdLst/>
            <a:ahLst/>
            <a:cxnLst/>
            <a:rect l="l" t="t" r="r" b="b"/>
            <a:pathLst>
              <a:path h="120015">
                <a:moveTo>
                  <a:pt x="0" y="0"/>
                </a:moveTo>
                <a:lnTo>
                  <a:pt x="0" y="119481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075874" y="6514896"/>
            <a:ext cx="93345" cy="50165"/>
          </a:xfrm>
          <a:custGeom>
            <a:avLst/>
            <a:gdLst/>
            <a:ahLst/>
            <a:cxnLst/>
            <a:rect l="l" t="t" r="r" b="b"/>
            <a:pathLst>
              <a:path w="93345" h="50165">
                <a:moveTo>
                  <a:pt x="92836" y="0"/>
                </a:moveTo>
                <a:lnTo>
                  <a:pt x="0" y="0"/>
                </a:lnTo>
                <a:lnTo>
                  <a:pt x="46418" y="49923"/>
                </a:lnTo>
                <a:lnTo>
                  <a:pt x="92836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26166" y="8916530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5">
                <a:moveTo>
                  <a:pt x="0" y="0"/>
                </a:moveTo>
                <a:lnTo>
                  <a:pt x="0" y="29596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008170" y="8925103"/>
            <a:ext cx="0" cy="296545"/>
          </a:xfrm>
          <a:custGeom>
            <a:avLst/>
            <a:gdLst/>
            <a:ahLst/>
            <a:cxnLst/>
            <a:rect l="l" t="t" r="r" b="b"/>
            <a:pathLst>
              <a:path h="296545">
                <a:moveTo>
                  <a:pt x="0" y="0"/>
                </a:moveTo>
                <a:lnTo>
                  <a:pt x="0" y="29596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072420" y="9035529"/>
            <a:ext cx="1153160" cy="33655"/>
          </a:xfrm>
          <a:custGeom>
            <a:avLst/>
            <a:gdLst/>
            <a:ahLst/>
            <a:cxnLst/>
            <a:rect l="l" t="t" r="r" b="b"/>
            <a:pathLst>
              <a:path w="1153160" h="33654">
                <a:moveTo>
                  <a:pt x="1152880" y="0"/>
                </a:moveTo>
                <a:lnTo>
                  <a:pt x="76581" y="3175"/>
                </a:lnTo>
                <a:lnTo>
                  <a:pt x="0" y="33147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032593" y="9022854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29565" y="0"/>
                </a:moveTo>
                <a:lnTo>
                  <a:pt x="0" y="61417"/>
                </a:lnTo>
                <a:lnTo>
                  <a:pt x="63398" y="86436"/>
                </a:lnTo>
                <a:lnTo>
                  <a:pt x="2956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80909" y="9497976"/>
            <a:ext cx="1248410" cy="0"/>
          </a:xfrm>
          <a:custGeom>
            <a:avLst/>
            <a:gdLst/>
            <a:ahLst/>
            <a:cxnLst/>
            <a:rect l="l" t="t" r="r" b="b"/>
            <a:pathLst>
              <a:path w="1248410">
                <a:moveTo>
                  <a:pt x="1248295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38358" y="8005381"/>
            <a:ext cx="3263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68128" y="8439873"/>
            <a:ext cx="325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02289" y="7944777"/>
            <a:ext cx="0" cy="255270"/>
          </a:xfrm>
          <a:custGeom>
            <a:avLst/>
            <a:gdLst/>
            <a:ahLst/>
            <a:cxnLst/>
            <a:rect l="l" t="t" r="r" b="b"/>
            <a:pathLst>
              <a:path h="255270">
                <a:moveTo>
                  <a:pt x="0" y="0"/>
                </a:moveTo>
                <a:lnTo>
                  <a:pt x="0" y="25499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388002" y="794477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388002" y="819976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946931" y="8419807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304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32644" y="841980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32644" y="8597112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22292" y="6696379"/>
            <a:ext cx="0" cy="167640"/>
          </a:xfrm>
          <a:custGeom>
            <a:avLst/>
            <a:gdLst/>
            <a:ahLst/>
            <a:cxnLst/>
            <a:rect l="l" t="t" r="r" b="b"/>
            <a:pathLst>
              <a:path h="167640">
                <a:moveTo>
                  <a:pt x="0" y="0"/>
                </a:moveTo>
                <a:lnTo>
                  <a:pt x="0" y="16725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75874" y="6653606"/>
            <a:ext cx="93345" cy="50165"/>
          </a:xfrm>
          <a:custGeom>
            <a:avLst/>
            <a:gdLst/>
            <a:ahLst/>
            <a:cxnLst/>
            <a:rect l="l" t="t" r="r" b="b"/>
            <a:pathLst>
              <a:path w="93345" h="50165">
                <a:moveTo>
                  <a:pt x="46418" y="0"/>
                </a:moveTo>
                <a:lnTo>
                  <a:pt x="0" y="49923"/>
                </a:lnTo>
                <a:lnTo>
                  <a:pt x="92836" y="49923"/>
                </a:lnTo>
                <a:lnTo>
                  <a:pt x="46418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22292" y="6564820"/>
            <a:ext cx="0" cy="88900"/>
          </a:xfrm>
          <a:custGeom>
            <a:avLst/>
            <a:gdLst/>
            <a:ahLst/>
            <a:cxnLst/>
            <a:rect l="l" t="t" r="r" b="b"/>
            <a:pathLst>
              <a:path h="88900">
                <a:moveTo>
                  <a:pt x="0" y="0"/>
                </a:moveTo>
                <a:lnTo>
                  <a:pt x="0" y="88798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21404" y="9110636"/>
            <a:ext cx="144145" cy="56515"/>
          </a:xfrm>
          <a:custGeom>
            <a:avLst/>
            <a:gdLst/>
            <a:ahLst/>
            <a:cxnLst/>
            <a:rect l="l" t="t" r="r" b="b"/>
            <a:pathLst>
              <a:path w="144145" h="56515">
                <a:moveTo>
                  <a:pt x="143840" y="0"/>
                </a:moveTo>
                <a:lnTo>
                  <a:pt x="0" y="5629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41660" y="9070022"/>
            <a:ext cx="63500" cy="86995"/>
          </a:xfrm>
          <a:custGeom>
            <a:avLst/>
            <a:gdLst/>
            <a:ahLst/>
            <a:cxnLst/>
            <a:rect l="l" t="t" r="r" b="b"/>
            <a:pathLst>
              <a:path w="63500" h="86995">
                <a:moveTo>
                  <a:pt x="0" y="0"/>
                </a:moveTo>
                <a:lnTo>
                  <a:pt x="33832" y="86436"/>
                </a:lnTo>
                <a:lnTo>
                  <a:pt x="63398" y="25019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05059" y="9084271"/>
            <a:ext cx="27940" cy="10795"/>
          </a:xfrm>
          <a:custGeom>
            <a:avLst/>
            <a:gdLst/>
            <a:ahLst/>
            <a:cxnLst/>
            <a:rect l="l" t="t" r="r" b="b"/>
            <a:pathLst>
              <a:path w="27939" h="10795">
                <a:moveTo>
                  <a:pt x="27533" y="0"/>
                </a:moveTo>
                <a:lnTo>
                  <a:pt x="0" y="10782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15198" y="3592804"/>
            <a:ext cx="1349375" cy="628015"/>
          </a:xfrm>
          <a:custGeom>
            <a:avLst/>
            <a:gdLst/>
            <a:ahLst/>
            <a:cxnLst/>
            <a:rect l="l" t="t" r="r" b="b"/>
            <a:pathLst>
              <a:path w="1349375" h="628014">
                <a:moveTo>
                  <a:pt x="0" y="0"/>
                </a:moveTo>
                <a:lnTo>
                  <a:pt x="1348841" y="0"/>
                </a:lnTo>
                <a:lnTo>
                  <a:pt x="1348841" y="62751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34804" y="4200080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94497" y="7527176"/>
            <a:ext cx="1268095" cy="394335"/>
          </a:xfrm>
          <a:custGeom>
            <a:avLst/>
            <a:gdLst/>
            <a:ahLst/>
            <a:cxnLst/>
            <a:rect l="l" t="t" r="r" b="b"/>
            <a:pathLst>
              <a:path w="1268095" h="394334">
                <a:moveTo>
                  <a:pt x="0" y="0"/>
                </a:moveTo>
                <a:lnTo>
                  <a:pt x="1267942" y="0"/>
                </a:lnTo>
                <a:lnTo>
                  <a:pt x="1267942" y="393941"/>
                </a:lnTo>
              </a:path>
            </a:pathLst>
          </a:custGeom>
          <a:ln w="634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33204" y="7900873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36203" y="8491982"/>
            <a:ext cx="747395" cy="282575"/>
          </a:xfrm>
          <a:custGeom>
            <a:avLst/>
            <a:gdLst/>
            <a:ahLst/>
            <a:cxnLst/>
            <a:rect l="l" t="t" r="r" b="b"/>
            <a:pathLst>
              <a:path w="747394" h="282575">
                <a:moveTo>
                  <a:pt x="0" y="0"/>
                </a:moveTo>
                <a:lnTo>
                  <a:pt x="746963" y="0"/>
                </a:lnTo>
                <a:lnTo>
                  <a:pt x="746963" y="282346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953931" y="875407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27198" y="8491982"/>
            <a:ext cx="266700" cy="282575"/>
          </a:xfrm>
          <a:custGeom>
            <a:avLst/>
            <a:gdLst/>
            <a:ahLst/>
            <a:cxnLst/>
            <a:rect l="l" t="t" r="r" b="b"/>
            <a:pathLst>
              <a:path w="266700" h="282575">
                <a:moveTo>
                  <a:pt x="0" y="0"/>
                </a:moveTo>
                <a:lnTo>
                  <a:pt x="266369" y="0"/>
                </a:lnTo>
                <a:lnTo>
                  <a:pt x="266369" y="282346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464333" y="875407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37995" y="8038376"/>
            <a:ext cx="1771650" cy="361950"/>
          </a:xfrm>
          <a:custGeom>
            <a:avLst/>
            <a:gdLst/>
            <a:ahLst/>
            <a:cxnLst/>
            <a:rect l="l" t="t" r="r" b="b"/>
            <a:pathLst>
              <a:path w="1771650" h="361950">
                <a:moveTo>
                  <a:pt x="0" y="0"/>
                </a:moveTo>
                <a:lnTo>
                  <a:pt x="1771167" y="0"/>
                </a:lnTo>
                <a:lnTo>
                  <a:pt x="1771167" y="361543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379927" y="8379676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270800" y="4755172"/>
            <a:ext cx="1104900" cy="681990"/>
          </a:xfrm>
          <a:custGeom>
            <a:avLst/>
            <a:gdLst/>
            <a:ahLst/>
            <a:cxnLst/>
            <a:rect l="l" t="t" r="r" b="b"/>
            <a:pathLst>
              <a:path w="1104900" h="681989">
                <a:moveTo>
                  <a:pt x="0" y="0"/>
                </a:moveTo>
                <a:lnTo>
                  <a:pt x="1104773" y="0"/>
                </a:lnTo>
                <a:lnTo>
                  <a:pt x="1104773" y="68193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346337" y="5416880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102396" y="4143184"/>
            <a:ext cx="1051560" cy="746760"/>
          </a:xfrm>
          <a:custGeom>
            <a:avLst/>
            <a:gdLst/>
            <a:ahLst/>
            <a:cxnLst/>
            <a:rect l="l" t="t" r="r" b="b"/>
            <a:pathLst>
              <a:path w="1051560" h="746760">
                <a:moveTo>
                  <a:pt x="1051204" y="746734"/>
                </a:moveTo>
                <a:lnTo>
                  <a:pt x="105120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365" y="4869675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88399" y="4140009"/>
            <a:ext cx="0" cy="685165"/>
          </a:xfrm>
          <a:custGeom>
            <a:avLst/>
            <a:gdLst/>
            <a:ahLst/>
            <a:cxnLst/>
            <a:rect l="l" t="t" r="r" b="b"/>
            <a:pathLst>
              <a:path h="685164">
                <a:moveTo>
                  <a:pt x="0" y="685114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559164" y="4804879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06887" y="2743200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>
                <a:moveTo>
                  <a:pt x="0" y="0"/>
                </a:moveTo>
                <a:lnTo>
                  <a:pt x="640118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546803" y="2713964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5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55286" y="3330435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0" y="0"/>
                </a:moveTo>
                <a:lnTo>
                  <a:pt x="391718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95202" y="3301200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855286" y="3812832"/>
            <a:ext cx="391795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0" y="0"/>
                </a:moveTo>
                <a:lnTo>
                  <a:pt x="391718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95202" y="3783596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25593" y="4318203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194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44885" y="6685636"/>
            <a:ext cx="702310" cy="0"/>
          </a:xfrm>
          <a:custGeom>
            <a:avLst/>
            <a:gdLst/>
            <a:ahLst/>
            <a:cxnLst/>
            <a:rect l="l" t="t" r="r" b="b"/>
            <a:pathLst>
              <a:path w="702310">
                <a:moveTo>
                  <a:pt x="0" y="0"/>
                </a:moveTo>
                <a:lnTo>
                  <a:pt x="702017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484801" y="6656400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683480" y="7182434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41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23396" y="7153199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553889" y="7422769"/>
            <a:ext cx="693420" cy="0"/>
          </a:xfrm>
          <a:custGeom>
            <a:avLst/>
            <a:gdLst/>
            <a:ahLst/>
            <a:cxnLst/>
            <a:rect l="l" t="t" r="r" b="b"/>
            <a:pathLst>
              <a:path w="693420">
                <a:moveTo>
                  <a:pt x="0" y="0"/>
                </a:moveTo>
                <a:lnTo>
                  <a:pt x="693013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493793" y="7393533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04892" y="7425004"/>
            <a:ext cx="138430" cy="208915"/>
          </a:xfrm>
          <a:custGeom>
            <a:avLst/>
            <a:gdLst/>
            <a:ahLst/>
            <a:cxnLst/>
            <a:rect l="l" t="t" r="r" b="b"/>
            <a:pathLst>
              <a:path w="138429" h="208915">
                <a:moveTo>
                  <a:pt x="137909" y="0"/>
                </a:moveTo>
                <a:lnTo>
                  <a:pt x="137909" y="208800"/>
                </a:lnTo>
                <a:lnTo>
                  <a:pt x="0" y="20880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844796" y="7604569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08488" y="8068030"/>
            <a:ext cx="1047115" cy="426084"/>
          </a:xfrm>
          <a:custGeom>
            <a:avLst/>
            <a:gdLst/>
            <a:ahLst/>
            <a:cxnLst/>
            <a:rect l="l" t="t" r="r" b="b"/>
            <a:pathLst>
              <a:path w="1047114" h="426084">
                <a:moveTo>
                  <a:pt x="0" y="425653"/>
                </a:moveTo>
                <a:lnTo>
                  <a:pt x="1046911" y="425653"/>
                </a:lnTo>
                <a:lnTo>
                  <a:pt x="1046911" y="0"/>
                </a:lnTo>
                <a:lnTo>
                  <a:pt x="451802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948404" y="8464448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00194" y="8038795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053596" y="8275370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503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19"/>
            <a:ext cx="7560309" cy="252095"/>
          </a:xfrm>
          <a:custGeom>
            <a:avLst/>
            <a:gdLst/>
            <a:ahLst/>
            <a:cxnLst/>
            <a:rect l="l" t="t" r="r" b="b"/>
            <a:pathLst>
              <a:path w="7560309" h="252095">
                <a:moveTo>
                  <a:pt x="0" y="252006"/>
                </a:moveTo>
                <a:lnTo>
                  <a:pt x="7560005" y="252006"/>
                </a:lnTo>
                <a:lnTo>
                  <a:pt x="7560005" y="0"/>
                </a:lnTo>
                <a:lnTo>
                  <a:pt x="0" y="0"/>
                </a:lnTo>
                <a:lnTo>
                  <a:pt x="0" y="252006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67842" y="10140077"/>
            <a:ext cx="863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5" dirty="0">
                <a:solidFill>
                  <a:srgbClr val="5E575C"/>
                </a:solidFill>
                <a:latin typeface="Verdana"/>
                <a:cs typeface="Verdana"/>
              </a:rPr>
              <a:t>7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204" y="1026020"/>
            <a:ext cx="2114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solidFill>
                  <a:srgbClr val="5E575C"/>
                </a:solidFill>
                <a:latin typeface="Arial"/>
                <a:cs typeface="Arial"/>
              </a:rPr>
              <a:t>1-hour </a:t>
            </a:r>
            <a:r>
              <a:rPr sz="1200" b="1" spc="60" dirty="0">
                <a:solidFill>
                  <a:srgbClr val="5E575C"/>
                </a:solidFill>
                <a:latin typeface="Arial"/>
                <a:cs typeface="Arial"/>
              </a:rPr>
              <a:t>Fire-Rated</a:t>
            </a:r>
            <a:r>
              <a:rPr sz="1200" b="1" spc="-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5" dirty="0">
                <a:solidFill>
                  <a:srgbClr val="5E575C"/>
                </a:solidFill>
                <a:latin typeface="Arial"/>
                <a:cs typeface="Arial"/>
              </a:rPr>
              <a:t>Partition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204" y="5476709"/>
            <a:ext cx="2142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solidFill>
                  <a:srgbClr val="5E575C"/>
                </a:solidFill>
                <a:latin typeface="Arial"/>
                <a:cs typeface="Arial"/>
              </a:rPr>
              <a:t>2-hour </a:t>
            </a:r>
            <a:r>
              <a:rPr sz="1200" b="1" spc="60" dirty="0">
                <a:solidFill>
                  <a:srgbClr val="5E575C"/>
                </a:solidFill>
                <a:latin typeface="Arial"/>
                <a:cs typeface="Arial"/>
              </a:rPr>
              <a:t>Fire-Rated</a:t>
            </a:r>
            <a:r>
              <a:rPr sz="1200" b="1" spc="-6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5" dirty="0">
                <a:solidFill>
                  <a:srgbClr val="5E575C"/>
                </a:solidFill>
                <a:latin typeface="Arial"/>
                <a:cs typeface="Arial"/>
              </a:rPr>
              <a:t>Partition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6767" y="1865566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68" y="0"/>
                </a:lnTo>
              </a:path>
            </a:pathLst>
          </a:custGeom>
          <a:ln w="49580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0163" y="1890014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76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40163" y="1887474"/>
            <a:ext cx="1766570" cy="0"/>
          </a:xfrm>
          <a:custGeom>
            <a:avLst/>
            <a:gdLst/>
            <a:ahLst/>
            <a:cxnLst/>
            <a:rect l="l" t="t" r="r" b="b"/>
            <a:pathLst>
              <a:path w="1766570">
                <a:moveTo>
                  <a:pt x="0" y="0"/>
                </a:moveTo>
                <a:lnTo>
                  <a:pt x="1766074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0163" y="1840484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19">
                <a:moveTo>
                  <a:pt x="0" y="45719"/>
                </a:moveTo>
                <a:lnTo>
                  <a:pt x="6603" y="45719"/>
                </a:lnTo>
                <a:lnTo>
                  <a:pt x="6603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0163" y="1837309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76" y="0"/>
                </a:lnTo>
              </a:path>
            </a:pathLst>
          </a:custGeom>
          <a:ln w="635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6238" y="1886204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540"/>
                </a:moveTo>
                <a:lnTo>
                  <a:pt x="3302" y="2540"/>
                </a:lnTo>
                <a:lnTo>
                  <a:pt x="3302" y="0"/>
                </a:lnTo>
                <a:lnTo>
                  <a:pt x="0" y="0"/>
                </a:lnTo>
                <a:lnTo>
                  <a:pt x="0" y="254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02935" y="1840484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19">
                <a:moveTo>
                  <a:pt x="0" y="45719"/>
                </a:moveTo>
                <a:lnTo>
                  <a:pt x="6603" y="45719"/>
                </a:lnTo>
                <a:lnTo>
                  <a:pt x="6603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6767" y="2252700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68" y="0"/>
                </a:lnTo>
              </a:path>
            </a:pathLst>
          </a:custGeom>
          <a:ln w="49580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0163" y="2277135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76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0163" y="2274595"/>
            <a:ext cx="1766570" cy="0"/>
          </a:xfrm>
          <a:custGeom>
            <a:avLst/>
            <a:gdLst/>
            <a:ahLst/>
            <a:cxnLst/>
            <a:rect l="l" t="t" r="r" b="b"/>
            <a:pathLst>
              <a:path w="1766570">
                <a:moveTo>
                  <a:pt x="0" y="0"/>
                </a:moveTo>
                <a:lnTo>
                  <a:pt x="1766074" y="0"/>
                </a:lnTo>
              </a:path>
            </a:pathLst>
          </a:custGeom>
          <a:ln w="3175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40163" y="2227605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19">
                <a:moveTo>
                  <a:pt x="0" y="45719"/>
                </a:moveTo>
                <a:lnTo>
                  <a:pt x="6603" y="45719"/>
                </a:lnTo>
                <a:lnTo>
                  <a:pt x="6603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0163" y="2224430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76" y="0"/>
                </a:lnTo>
              </a:path>
            </a:pathLst>
          </a:custGeom>
          <a:ln w="635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06238" y="227332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540"/>
                </a:moveTo>
                <a:lnTo>
                  <a:pt x="3302" y="2540"/>
                </a:lnTo>
                <a:lnTo>
                  <a:pt x="3302" y="0"/>
                </a:lnTo>
                <a:lnTo>
                  <a:pt x="0" y="0"/>
                </a:lnTo>
                <a:lnTo>
                  <a:pt x="0" y="254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2935" y="2227605"/>
            <a:ext cx="6985" cy="45720"/>
          </a:xfrm>
          <a:custGeom>
            <a:avLst/>
            <a:gdLst/>
            <a:ahLst/>
            <a:cxnLst/>
            <a:rect l="l" t="t" r="r" b="b"/>
            <a:pathLst>
              <a:path w="6985" h="45719">
                <a:moveTo>
                  <a:pt x="0" y="45719"/>
                </a:moveTo>
                <a:lnTo>
                  <a:pt x="6603" y="45719"/>
                </a:lnTo>
                <a:lnTo>
                  <a:pt x="6603" y="0"/>
                </a:lnTo>
                <a:lnTo>
                  <a:pt x="0" y="0"/>
                </a:lnTo>
                <a:lnTo>
                  <a:pt x="0" y="4571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18038" y="22246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>
                <a:moveTo>
                  <a:pt x="0" y="0"/>
                </a:moveTo>
                <a:lnTo>
                  <a:pt x="213639" y="0"/>
                </a:lnTo>
              </a:path>
            </a:pathLst>
          </a:custGeom>
          <a:ln w="762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18038" y="2171319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30">
                <a:moveTo>
                  <a:pt x="0" y="49529"/>
                </a:moveTo>
                <a:lnTo>
                  <a:pt x="6603" y="49529"/>
                </a:lnTo>
                <a:lnTo>
                  <a:pt x="6603" y="0"/>
                </a:lnTo>
                <a:lnTo>
                  <a:pt x="0" y="0"/>
                </a:lnTo>
                <a:lnTo>
                  <a:pt x="0" y="49529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28375" y="1896973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5">
                <a:moveTo>
                  <a:pt x="0" y="0"/>
                </a:moveTo>
                <a:lnTo>
                  <a:pt x="0" y="324319"/>
                </a:lnTo>
              </a:path>
            </a:pathLst>
          </a:custGeom>
          <a:ln w="6604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18038" y="1896999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30">
                <a:moveTo>
                  <a:pt x="0" y="49529"/>
                </a:moveTo>
                <a:lnTo>
                  <a:pt x="6603" y="49529"/>
                </a:lnTo>
                <a:lnTo>
                  <a:pt x="6603" y="0"/>
                </a:lnTo>
                <a:lnTo>
                  <a:pt x="0" y="0"/>
                </a:lnTo>
                <a:lnTo>
                  <a:pt x="0" y="49529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18038" y="189382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>
                <a:moveTo>
                  <a:pt x="0" y="0"/>
                </a:moveTo>
                <a:lnTo>
                  <a:pt x="213639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55378" y="2280793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3867" y="0"/>
                </a:lnTo>
              </a:path>
            </a:pathLst>
          </a:custGeom>
          <a:ln w="6603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28788"/>
              </p:ext>
            </p:extLst>
          </p:nvPr>
        </p:nvGraphicFramePr>
        <p:xfrm>
          <a:off x="522079" y="1337297"/>
          <a:ext cx="6512557" cy="3771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8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3175">
                      <a:solidFill>
                        <a:srgbClr val="5E575C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>
                  <a:txBody>
                    <a:bodyPr/>
                    <a:lstStyle/>
                    <a:p>
                      <a:pPr marL="410845" marR="292735" indent="-10731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Fire-Rating</a:t>
                      </a:r>
                      <a:r>
                        <a:rPr sz="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FRL  (Test</a:t>
                      </a: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Ref.)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 and 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physical</a:t>
                      </a:r>
                      <a:r>
                        <a:rPr sz="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Acoustic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 rowSpan="15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SS5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</a:t>
                      </a:r>
                      <a:r>
                        <a:rPr sz="600" spc="-1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Hour-/60/60*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BS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476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402590" marR="391160" algn="ctr">
                        <a:lnSpc>
                          <a:spcPct val="100000"/>
                        </a:lnSpc>
                      </a:pPr>
                      <a:r>
                        <a:rPr sz="600" spc="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EN</a:t>
                      </a: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13501-2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ASTM</a:t>
                      </a:r>
                      <a:r>
                        <a:rPr sz="600" spc="-9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E119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Non-load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bearing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682625">
                        <a:lnSpc>
                          <a:spcPct val="100000"/>
                        </a:lnSpc>
                        <a:spcBef>
                          <a:spcPts val="750"/>
                        </a:spcBef>
                        <a:tabLst>
                          <a:tab pos="996315" algn="l"/>
                          <a:tab pos="1426845" algn="l"/>
                        </a:tabLst>
                      </a:pPr>
                      <a:r>
                        <a:rPr sz="600" u="sng" dirty="0">
                          <a:solidFill>
                            <a:srgbClr val="5E575C"/>
                          </a:solidFill>
                          <a:uFill>
                            <a:solidFill>
                              <a:srgbClr val="5E575C"/>
                            </a:solidFill>
                          </a:uFill>
                          <a:latin typeface="Verdana"/>
                          <a:cs typeface="Verdana"/>
                        </a:rPr>
                        <a:t> 	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	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16mm </a:t>
                      </a:r>
                      <a:r>
                        <a:rPr lang="en-US" sz="600" spc="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endParaRPr sz="850" dirty="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720090">
                        <a:lnSpc>
                          <a:spcPct val="100000"/>
                        </a:lnSpc>
                      </a:pPr>
                      <a:r>
                        <a:rPr sz="600" spc="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Width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50" dirty="0">
                        <a:latin typeface="Times New Roman"/>
                        <a:cs typeface="Times New Roman"/>
                      </a:endParaRPr>
                    </a:p>
                    <a:p>
                      <a:pPr marL="1426845">
                        <a:lnSpc>
                          <a:spcPct val="100000"/>
                        </a:lnSpc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16mm </a:t>
                      </a:r>
                      <a:r>
                        <a:rPr lang="en-US" sz="600" spc="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endParaRPr sz="850" dirty="0">
                        <a:latin typeface="Verdana"/>
                        <a:cs typeface="Verdana"/>
                      </a:endParaRPr>
                    </a:p>
                  </a:txBody>
                  <a:tcPr marL="0" marR="0" marT="9525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6350">
                      <a:solidFill>
                        <a:srgbClr val="5E575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5">
                  <a:txBody>
                    <a:bodyPr/>
                    <a:lstStyle/>
                    <a:p>
                      <a:pPr marL="156845" marR="1409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STC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43 with</a:t>
                      </a:r>
                      <a:r>
                        <a:rPr sz="600" spc="-1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insulation 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(92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CS</a:t>
                      </a:r>
                      <a:r>
                        <a:rPr sz="6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55)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181610" marR="1657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Ref.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Acoustic</a:t>
                      </a:r>
                      <a:r>
                        <a:rPr sz="600" spc="-1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System 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ASS3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rgbClr val="5E5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36525" marR="123825" algn="ctr">
                        <a:lnSpc>
                          <a:spcPct val="93500"/>
                        </a:lnSpc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Steel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Stud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Partition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</a:t>
                      </a:r>
                      <a:r>
                        <a:rPr sz="600" spc="-1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layer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16mm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600" spc="-10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6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r>
                        <a:rPr sz="850" spc="-1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WetStop</a:t>
                      </a: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+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525" spc="-7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TM</a:t>
                      </a:r>
                      <a:r>
                        <a:rPr sz="525" spc="-37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on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each  side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9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51,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64,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76,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150mm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Studs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@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610mm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centers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max.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Caulk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all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perimeter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gaps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600" spc="-50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Sealant.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Mass</a:t>
                      </a: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26/kg/m</a:t>
                      </a:r>
                      <a:r>
                        <a:rPr sz="525" spc="-22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525" baseline="31746" dirty="0">
                        <a:latin typeface="Verdana"/>
                        <a:cs typeface="Verdana"/>
                      </a:endParaRPr>
                    </a:p>
                  </a:txBody>
                  <a:tcPr marL="0" marR="0" marT="127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6350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503555" marR="221615" indent="-35433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526540" algn="l"/>
                          <a:tab pos="2198370" algn="l"/>
                          <a:tab pos="2873375" algn="l"/>
                          <a:tab pos="2972435" algn="l"/>
                        </a:tabLst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Limiting </a:t>
                      </a:r>
                      <a:r>
                        <a:rPr sz="6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Height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mm</a:t>
                      </a: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(max)	Width	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Studs	Studs</a:t>
                      </a:r>
                      <a:r>
                        <a:rPr sz="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BMT  </a:t>
                      </a:r>
                      <a:r>
                        <a:rPr sz="6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0.25kPa	</a:t>
                      </a:r>
                      <a:r>
                        <a:rPr sz="6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(mm)	(mm)		(mm)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solidFill>
                      <a:srgbClr val="0041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45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3390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83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540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spc="-9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51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540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.50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2540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3920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4350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4530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4320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108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45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5260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108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5430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108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5210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124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5730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124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5940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124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7200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182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3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7800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182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449561" y="634634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81" y="0"/>
                </a:lnTo>
              </a:path>
            </a:pathLst>
          </a:custGeom>
          <a:ln w="30314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42957" y="6361303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508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42957" y="6329553"/>
            <a:ext cx="6985" cy="29209"/>
          </a:xfrm>
          <a:custGeom>
            <a:avLst/>
            <a:gdLst/>
            <a:ahLst/>
            <a:cxnLst/>
            <a:rect l="l" t="t" r="r" b="b"/>
            <a:pathLst>
              <a:path w="6985" h="29210">
                <a:moveTo>
                  <a:pt x="0" y="29209"/>
                </a:moveTo>
                <a:lnTo>
                  <a:pt x="6604" y="29209"/>
                </a:lnTo>
                <a:lnTo>
                  <a:pt x="6604" y="0"/>
                </a:lnTo>
                <a:lnTo>
                  <a:pt x="0" y="0"/>
                </a:lnTo>
                <a:lnTo>
                  <a:pt x="0" y="2920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05742" y="6329311"/>
            <a:ext cx="6985" cy="29845"/>
          </a:xfrm>
          <a:custGeom>
            <a:avLst/>
            <a:gdLst/>
            <a:ahLst/>
            <a:cxnLst/>
            <a:rect l="l" t="t" r="r" b="b"/>
            <a:pathLst>
              <a:path w="6985" h="29845">
                <a:moveTo>
                  <a:pt x="6603" y="0"/>
                </a:moveTo>
                <a:lnTo>
                  <a:pt x="0" y="0"/>
                </a:lnTo>
                <a:lnTo>
                  <a:pt x="0" y="29667"/>
                </a:lnTo>
                <a:lnTo>
                  <a:pt x="6603" y="29667"/>
                </a:lnTo>
                <a:lnTo>
                  <a:pt x="6603" y="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49561" y="6308293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81" y="0"/>
                </a:lnTo>
              </a:path>
            </a:pathLst>
          </a:custGeom>
          <a:ln w="32562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42957" y="6293993"/>
            <a:ext cx="6985" cy="30480"/>
          </a:xfrm>
          <a:custGeom>
            <a:avLst/>
            <a:gdLst/>
            <a:ahLst/>
            <a:cxnLst/>
            <a:rect l="l" t="t" r="r" b="b"/>
            <a:pathLst>
              <a:path w="6985" h="30479">
                <a:moveTo>
                  <a:pt x="0" y="30479"/>
                </a:moveTo>
                <a:lnTo>
                  <a:pt x="6604" y="30479"/>
                </a:lnTo>
                <a:lnTo>
                  <a:pt x="6604" y="0"/>
                </a:lnTo>
                <a:lnTo>
                  <a:pt x="0" y="0"/>
                </a:lnTo>
                <a:lnTo>
                  <a:pt x="0" y="30479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2957" y="6291453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508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05742" y="6294234"/>
            <a:ext cx="6985" cy="31115"/>
          </a:xfrm>
          <a:custGeom>
            <a:avLst/>
            <a:gdLst/>
            <a:ahLst/>
            <a:cxnLst/>
            <a:rect l="l" t="t" r="r" b="b"/>
            <a:pathLst>
              <a:path w="6985" h="31114">
                <a:moveTo>
                  <a:pt x="6603" y="0"/>
                </a:moveTo>
                <a:lnTo>
                  <a:pt x="0" y="0"/>
                </a:lnTo>
                <a:lnTo>
                  <a:pt x="0" y="30492"/>
                </a:lnTo>
                <a:lnTo>
                  <a:pt x="6603" y="30492"/>
                </a:lnTo>
                <a:lnTo>
                  <a:pt x="6603" y="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2957" y="6329553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3175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42957" y="6326378"/>
            <a:ext cx="1766570" cy="0"/>
          </a:xfrm>
          <a:custGeom>
            <a:avLst/>
            <a:gdLst/>
            <a:ahLst/>
            <a:cxnLst/>
            <a:rect l="l" t="t" r="r" b="b"/>
            <a:pathLst>
              <a:path w="1766570">
                <a:moveTo>
                  <a:pt x="0" y="0"/>
                </a:moveTo>
                <a:lnTo>
                  <a:pt x="1766087" y="0"/>
                </a:lnTo>
              </a:path>
            </a:pathLst>
          </a:custGeom>
          <a:ln w="381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09044" y="6324574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301" y="0"/>
                </a:moveTo>
                <a:lnTo>
                  <a:pt x="0" y="0"/>
                </a:lnTo>
                <a:lnTo>
                  <a:pt x="0" y="3314"/>
                </a:lnTo>
                <a:lnTo>
                  <a:pt x="3301" y="3314"/>
                </a:lnTo>
                <a:lnTo>
                  <a:pt x="3301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49561" y="6711029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81" y="0"/>
                </a:lnTo>
              </a:path>
            </a:pathLst>
          </a:custGeom>
          <a:ln w="31737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42957" y="6697053"/>
            <a:ext cx="6985" cy="30480"/>
          </a:xfrm>
          <a:custGeom>
            <a:avLst/>
            <a:gdLst/>
            <a:ahLst/>
            <a:cxnLst/>
            <a:rect l="l" t="t" r="r" b="b"/>
            <a:pathLst>
              <a:path w="6985" h="30479">
                <a:moveTo>
                  <a:pt x="0" y="30480"/>
                </a:moveTo>
                <a:lnTo>
                  <a:pt x="6604" y="30480"/>
                </a:lnTo>
                <a:lnTo>
                  <a:pt x="6604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42957" y="6694513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5079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05742" y="6696709"/>
            <a:ext cx="6985" cy="30480"/>
          </a:xfrm>
          <a:custGeom>
            <a:avLst/>
            <a:gdLst/>
            <a:ahLst/>
            <a:cxnLst/>
            <a:rect l="l" t="t" r="r" b="b"/>
            <a:pathLst>
              <a:path w="6985" h="30479">
                <a:moveTo>
                  <a:pt x="6603" y="0"/>
                </a:moveTo>
                <a:lnTo>
                  <a:pt x="0" y="0"/>
                </a:lnTo>
                <a:lnTo>
                  <a:pt x="0" y="30251"/>
                </a:lnTo>
                <a:lnTo>
                  <a:pt x="6603" y="30251"/>
                </a:lnTo>
                <a:lnTo>
                  <a:pt x="6603" y="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49561" y="6748456"/>
            <a:ext cx="1756410" cy="0"/>
          </a:xfrm>
          <a:custGeom>
            <a:avLst/>
            <a:gdLst/>
            <a:ahLst/>
            <a:cxnLst/>
            <a:rect l="l" t="t" r="r" b="b"/>
            <a:pathLst>
              <a:path w="1756410">
                <a:moveTo>
                  <a:pt x="0" y="0"/>
                </a:moveTo>
                <a:lnTo>
                  <a:pt x="1756181" y="0"/>
                </a:lnTo>
              </a:path>
            </a:pathLst>
          </a:custGeom>
          <a:ln w="33769">
            <a:solidFill>
              <a:srgbClr val="FAB1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42957" y="6766166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3810">
            <a:solidFill>
              <a:srgbClr val="A9A3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2957" y="6733781"/>
            <a:ext cx="6985" cy="30480"/>
          </a:xfrm>
          <a:custGeom>
            <a:avLst/>
            <a:gdLst/>
            <a:ahLst/>
            <a:cxnLst/>
            <a:rect l="l" t="t" r="r" b="b"/>
            <a:pathLst>
              <a:path w="6985" h="30479">
                <a:moveTo>
                  <a:pt x="0" y="30480"/>
                </a:moveTo>
                <a:lnTo>
                  <a:pt x="6604" y="30480"/>
                </a:lnTo>
                <a:lnTo>
                  <a:pt x="6604" y="0"/>
                </a:lnTo>
                <a:lnTo>
                  <a:pt x="0" y="0"/>
                </a:lnTo>
                <a:lnTo>
                  <a:pt x="0" y="3048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05742" y="6733438"/>
            <a:ext cx="6985" cy="30480"/>
          </a:xfrm>
          <a:custGeom>
            <a:avLst/>
            <a:gdLst/>
            <a:ahLst/>
            <a:cxnLst/>
            <a:rect l="l" t="t" r="r" b="b"/>
            <a:pathLst>
              <a:path w="6985" h="30479">
                <a:moveTo>
                  <a:pt x="6603" y="0"/>
                </a:moveTo>
                <a:lnTo>
                  <a:pt x="0" y="0"/>
                </a:lnTo>
                <a:lnTo>
                  <a:pt x="0" y="30416"/>
                </a:lnTo>
                <a:lnTo>
                  <a:pt x="6603" y="30416"/>
                </a:lnTo>
                <a:lnTo>
                  <a:pt x="6603" y="0"/>
                </a:lnTo>
                <a:close/>
              </a:path>
            </a:pathLst>
          </a:custGeom>
          <a:solidFill>
            <a:srgbClr val="A9A3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42944" y="6731978"/>
            <a:ext cx="1769745" cy="0"/>
          </a:xfrm>
          <a:custGeom>
            <a:avLst/>
            <a:gdLst/>
            <a:ahLst/>
            <a:cxnLst/>
            <a:rect l="l" t="t" r="r" b="b"/>
            <a:pathLst>
              <a:path w="1769745">
                <a:moveTo>
                  <a:pt x="0" y="0"/>
                </a:moveTo>
                <a:lnTo>
                  <a:pt x="1769389" y="0"/>
                </a:lnTo>
              </a:path>
            </a:pathLst>
          </a:custGeom>
          <a:ln w="3175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42944" y="6728803"/>
            <a:ext cx="1766570" cy="0"/>
          </a:xfrm>
          <a:custGeom>
            <a:avLst/>
            <a:gdLst/>
            <a:ahLst/>
            <a:cxnLst/>
            <a:rect l="l" t="t" r="r" b="b"/>
            <a:pathLst>
              <a:path w="1766570">
                <a:moveTo>
                  <a:pt x="0" y="0"/>
                </a:moveTo>
                <a:lnTo>
                  <a:pt x="1766087" y="0"/>
                </a:lnTo>
              </a:path>
            </a:pathLst>
          </a:custGeom>
          <a:ln w="381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09032" y="6726897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09">
                <a:moveTo>
                  <a:pt x="3302" y="0"/>
                </a:moveTo>
                <a:lnTo>
                  <a:pt x="0" y="0"/>
                </a:lnTo>
                <a:lnTo>
                  <a:pt x="0" y="3301"/>
                </a:lnTo>
                <a:lnTo>
                  <a:pt x="3302" y="3301"/>
                </a:lnTo>
                <a:lnTo>
                  <a:pt x="3302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20845" y="669363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>
                <a:moveTo>
                  <a:pt x="0" y="0"/>
                </a:moveTo>
                <a:lnTo>
                  <a:pt x="213639" y="0"/>
                </a:lnTo>
              </a:path>
            </a:pathLst>
          </a:custGeom>
          <a:ln w="761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20845" y="6640297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30"/>
                </a:moveTo>
                <a:lnTo>
                  <a:pt x="6603" y="49530"/>
                </a:lnTo>
                <a:lnTo>
                  <a:pt x="6603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31182" y="6365951"/>
            <a:ext cx="0" cy="324485"/>
          </a:xfrm>
          <a:custGeom>
            <a:avLst/>
            <a:gdLst/>
            <a:ahLst/>
            <a:cxnLst/>
            <a:rect l="l" t="t" r="r" b="b"/>
            <a:pathLst>
              <a:path h="324484">
                <a:moveTo>
                  <a:pt x="0" y="0"/>
                </a:moveTo>
                <a:lnTo>
                  <a:pt x="0" y="324319"/>
                </a:lnTo>
              </a:path>
            </a:pathLst>
          </a:custGeom>
          <a:ln w="6604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20845" y="6365976"/>
            <a:ext cx="6985" cy="49530"/>
          </a:xfrm>
          <a:custGeom>
            <a:avLst/>
            <a:gdLst/>
            <a:ahLst/>
            <a:cxnLst/>
            <a:rect l="l" t="t" r="r" b="b"/>
            <a:pathLst>
              <a:path w="6985" h="49529">
                <a:moveTo>
                  <a:pt x="0" y="49529"/>
                </a:moveTo>
                <a:lnTo>
                  <a:pt x="6603" y="49529"/>
                </a:lnTo>
                <a:lnTo>
                  <a:pt x="6603" y="0"/>
                </a:lnTo>
                <a:lnTo>
                  <a:pt x="0" y="0"/>
                </a:lnTo>
                <a:lnTo>
                  <a:pt x="0" y="49529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20845" y="6362801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>
                <a:moveTo>
                  <a:pt x="0" y="0"/>
                </a:moveTo>
                <a:lnTo>
                  <a:pt x="213639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58160" y="6287757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3880" y="0"/>
                </a:lnTo>
              </a:path>
            </a:pathLst>
          </a:custGeom>
          <a:ln w="6603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58160" y="6790194"/>
            <a:ext cx="314325" cy="0"/>
          </a:xfrm>
          <a:custGeom>
            <a:avLst/>
            <a:gdLst/>
            <a:ahLst/>
            <a:cxnLst/>
            <a:rect l="l" t="t" r="r" b="b"/>
            <a:pathLst>
              <a:path w="314325">
                <a:moveTo>
                  <a:pt x="0" y="0"/>
                </a:moveTo>
                <a:lnTo>
                  <a:pt x="313880" y="0"/>
                </a:lnTo>
              </a:path>
            </a:pathLst>
          </a:custGeom>
          <a:ln w="6603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6" name="object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10401"/>
              </p:ext>
            </p:extLst>
          </p:nvPr>
        </p:nvGraphicFramePr>
        <p:xfrm>
          <a:off x="524879" y="5787936"/>
          <a:ext cx="6512557" cy="32029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8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3175">
                      <a:solidFill>
                        <a:srgbClr val="5E575C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>
                  <a:txBody>
                    <a:bodyPr/>
                    <a:lstStyle/>
                    <a:p>
                      <a:pPr marL="410845" marR="292735" indent="-107314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Fire-Rating</a:t>
                      </a:r>
                      <a:r>
                        <a:rPr sz="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FRL  (Test</a:t>
                      </a:r>
                      <a:r>
                        <a:rPr sz="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Ref.)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 and 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physical</a:t>
                      </a:r>
                      <a:r>
                        <a:rPr sz="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Acoustic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044">
                <a:tc rowSpan="11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SS2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rowSpan="11"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Hours-/120/120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BS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476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402590" marR="391160" algn="ctr">
                        <a:lnSpc>
                          <a:spcPct val="100000"/>
                        </a:lnSpc>
                      </a:pPr>
                      <a:r>
                        <a:rPr sz="600" spc="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EN</a:t>
                      </a: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13501-2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ASTM</a:t>
                      </a:r>
                      <a:r>
                        <a:rPr sz="600" spc="-9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8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E119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Non-load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bearing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10045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12.5mm </a:t>
                      </a:r>
                      <a:r>
                        <a:rPr lang="en-US" sz="600" spc="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r>
                        <a:rPr sz="850" spc="-19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(or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thicker)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720090">
                        <a:lnSpc>
                          <a:spcPct val="100000"/>
                        </a:lnSpc>
                      </a:pPr>
                      <a:r>
                        <a:rPr sz="600" spc="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Width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10045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x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12.5mm </a:t>
                      </a:r>
                      <a:r>
                        <a:rPr lang="en-US" sz="600" spc="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r>
                        <a:rPr sz="850" spc="-19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(or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thicker)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95250" marB="0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6350">
                      <a:solidFill>
                        <a:srgbClr val="5E575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1">
                  <a:txBody>
                    <a:bodyPr/>
                    <a:lstStyle/>
                    <a:p>
                      <a:pPr marL="159385" marR="1435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STC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53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600" spc="-1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insulation 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(92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CS</a:t>
                      </a:r>
                      <a:r>
                        <a:rPr sz="600" spc="-7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55)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160020" marR="1441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STC </a:t>
                      </a: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600" spc="-1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insulation  </a:t>
                      </a: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(64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CS</a:t>
                      </a:r>
                      <a:r>
                        <a:rPr sz="600" spc="-9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55)</a:t>
                      </a:r>
                      <a:endParaRPr sz="600">
                        <a:latin typeface="Verdana"/>
                        <a:cs typeface="Verdana"/>
                      </a:endParaRPr>
                    </a:p>
                    <a:p>
                      <a:pPr marL="181610" marR="1657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Ref.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Acoustic</a:t>
                      </a:r>
                      <a:r>
                        <a:rPr sz="600" spc="-1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System 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ASS9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rgbClr val="5E57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2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73355" marR="160655" algn="ctr">
                        <a:lnSpc>
                          <a:spcPct val="93400"/>
                        </a:lnSpc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Steel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Stud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Partition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-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layers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12.5mm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600" spc="-10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65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850" spc="-6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®</a:t>
                      </a:r>
                      <a:r>
                        <a:rPr sz="850" spc="-1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or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WetStop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+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FireStop</a:t>
                      </a:r>
                      <a:r>
                        <a:rPr sz="525" spc="-7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TM</a:t>
                      </a:r>
                      <a:r>
                        <a:rPr sz="525" spc="-37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on 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each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side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of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76,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150mm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Studs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@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610mm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centers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max.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Caulk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all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perimeter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gaps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with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600" spc="-50" dirty="0" err="1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taikongbot</a:t>
                      </a:r>
                      <a:r>
                        <a:rPr lang="en-US"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Fire</a:t>
                      </a:r>
                      <a:r>
                        <a:rPr sz="600" spc="-5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3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Sealant.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Mass</a:t>
                      </a: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52/kg/m</a:t>
                      </a:r>
                      <a:r>
                        <a:rPr sz="525" spc="-22" baseline="31746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525" baseline="31746" dirty="0">
                        <a:latin typeface="Verdana"/>
                        <a:cs typeface="Verdana"/>
                      </a:endParaRPr>
                    </a:p>
                  </a:txBody>
                  <a:tcPr marL="0" marR="0" marT="127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6350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6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503555" marR="221615" indent="-354330">
                        <a:lnSpc>
                          <a:spcPct val="100000"/>
                        </a:lnSpc>
                        <a:spcBef>
                          <a:spcPts val="200"/>
                        </a:spcBef>
                        <a:tabLst>
                          <a:tab pos="1526540" algn="l"/>
                          <a:tab pos="2198370" algn="l"/>
                          <a:tab pos="2873375" algn="l"/>
                          <a:tab pos="2972435" algn="l"/>
                        </a:tabLst>
                      </a:pP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Limiting </a:t>
                      </a:r>
                      <a:r>
                        <a:rPr sz="6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Height</a:t>
                      </a:r>
                      <a:r>
                        <a:rPr sz="6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mm</a:t>
                      </a:r>
                      <a:r>
                        <a:rPr sz="6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(max)	Width	</a:t>
                      </a:r>
                      <a:r>
                        <a:rPr sz="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Studs	Studs</a:t>
                      </a:r>
                      <a:r>
                        <a:rPr sz="6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BMT  </a:t>
                      </a:r>
                      <a:r>
                        <a:rPr sz="6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0.25kPa	</a:t>
                      </a:r>
                      <a:r>
                        <a:rPr sz="6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(mm)	(mm)		(mm)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0041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4320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140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1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5260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140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5430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140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59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5210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.55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35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6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5730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26034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5940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156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2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2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92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5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7200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214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5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.75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19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7800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20" dirty="0">
                          <a:solidFill>
                            <a:srgbClr val="D41662"/>
                          </a:solidFill>
                          <a:latin typeface="Verdana"/>
                          <a:cs typeface="Verdana"/>
                        </a:rPr>
                        <a:t>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214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150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600" spc="-114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1.15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35560" marB="0">
                    <a:lnL w="3175">
                      <a:solidFill>
                        <a:srgbClr val="5E575C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5E575C"/>
                      </a:solidFill>
                      <a:prstDash val="solid"/>
                    </a:lnR>
                    <a:lnT w="3175">
                      <a:solidFill>
                        <a:srgbClr val="5E575C"/>
                      </a:solidFill>
                      <a:prstDash val="solid"/>
                    </a:lnT>
                    <a:lnB w="3175">
                      <a:solidFill>
                        <a:srgbClr val="5E575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7" name="object 57"/>
          <p:cNvSpPr txBox="1"/>
          <p:nvPr/>
        </p:nvSpPr>
        <p:spPr>
          <a:xfrm>
            <a:off x="506044" y="9107347"/>
            <a:ext cx="651510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7950">
              <a:lnSpc>
                <a:spcPct val="100000"/>
              </a:lnSpc>
              <a:spcBef>
                <a:spcPts val="100"/>
              </a:spcBef>
              <a:buChar char="•"/>
              <a:tabLst>
                <a:tab pos="121285" algn="l"/>
              </a:tabLst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Limiting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Heights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shown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are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lesser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Height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(f)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without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pressure,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Structural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Limiting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Height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(in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non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fire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environment)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0.25kPa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governed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by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Deflection 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l/240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(d),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Strength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(s)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End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Reaction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(r).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End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reaction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refers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manner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which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stud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retained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top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bottom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track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i.e.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friction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rigidly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fixed.</a:t>
            </a:r>
            <a:endParaRPr sz="600">
              <a:latin typeface="Verdana"/>
              <a:cs typeface="Verdana"/>
            </a:endParaRPr>
          </a:p>
          <a:p>
            <a:pPr marL="120650" indent="-107950">
              <a:lnSpc>
                <a:spcPct val="100000"/>
              </a:lnSpc>
              <a:spcBef>
                <a:spcPts val="280"/>
              </a:spcBef>
              <a:buChar char="•"/>
              <a:tabLst>
                <a:tab pos="121285" algn="l"/>
              </a:tabLst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Mid-span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nogging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recommended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for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erection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purposes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walls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higher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than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3600mm.</a:t>
            </a:r>
            <a:endParaRPr sz="600">
              <a:latin typeface="Verdana"/>
              <a:cs typeface="Verdana"/>
            </a:endParaRPr>
          </a:p>
          <a:p>
            <a:pPr marL="120650" indent="-107950">
              <a:lnSpc>
                <a:spcPct val="100000"/>
              </a:lnSpc>
              <a:spcBef>
                <a:spcPts val="265"/>
              </a:spcBef>
              <a:buChar char="•"/>
              <a:tabLst>
                <a:tab pos="121285" algn="l"/>
              </a:tabLst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Use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rock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wool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optional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for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fire-rated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partitions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shown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11525" y="2123999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0"/>
                </a:moveTo>
                <a:lnTo>
                  <a:pt x="0" y="106527"/>
                </a:lnTo>
              </a:path>
            </a:pathLst>
          </a:custGeom>
          <a:ln w="469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83115" y="2210143"/>
            <a:ext cx="57150" cy="78105"/>
          </a:xfrm>
          <a:custGeom>
            <a:avLst/>
            <a:gdLst/>
            <a:ahLst/>
            <a:cxnLst/>
            <a:rect l="l" t="t" r="r" b="b"/>
            <a:pathLst>
              <a:path w="57150" h="78105">
                <a:moveTo>
                  <a:pt x="56819" y="0"/>
                </a:moveTo>
                <a:lnTo>
                  <a:pt x="0" y="0"/>
                </a:lnTo>
                <a:lnTo>
                  <a:pt x="28409" y="78054"/>
                </a:lnTo>
                <a:lnTo>
                  <a:pt x="56819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11525" y="1915261"/>
            <a:ext cx="0" cy="106680"/>
          </a:xfrm>
          <a:custGeom>
            <a:avLst/>
            <a:gdLst/>
            <a:ahLst/>
            <a:cxnLst/>
            <a:rect l="l" t="t" r="r" b="b"/>
            <a:pathLst>
              <a:path h="106680">
                <a:moveTo>
                  <a:pt x="0" y="106527"/>
                </a:moveTo>
                <a:lnTo>
                  <a:pt x="0" y="0"/>
                </a:lnTo>
              </a:path>
            </a:pathLst>
          </a:custGeom>
          <a:ln w="469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83115" y="1857603"/>
            <a:ext cx="57150" cy="78105"/>
          </a:xfrm>
          <a:custGeom>
            <a:avLst/>
            <a:gdLst/>
            <a:ahLst/>
            <a:cxnLst/>
            <a:rect l="l" t="t" r="r" b="b"/>
            <a:pathLst>
              <a:path w="57150" h="78105">
                <a:moveTo>
                  <a:pt x="28409" y="0"/>
                </a:moveTo>
                <a:lnTo>
                  <a:pt x="0" y="78054"/>
                </a:lnTo>
                <a:lnTo>
                  <a:pt x="56819" y="78054"/>
                </a:lnTo>
                <a:lnTo>
                  <a:pt x="28409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14039" y="6521031"/>
            <a:ext cx="0" cy="118745"/>
          </a:xfrm>
          <a:custGeom>
            <a:avLst/>
            <a:gdLst/>
            <a:ahLst/>
            <a:cxnLst/>
            <a:rect l="l" t="t" r="r" b="b"/>
            <a:pathLst>
              <a:path h="118745">
                <a:moveTo>
                  <a:pt x="0" y="0"/>
                </a:moveTo>
                <a:lnTo>
                  <a:pt x="0" y="118732"/>
                </a:lnTo>
              </a:path>
            </a:pathLst>
          </a:custGeom>
          <a:ln w="469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85629" y="6619379"/>
            <a:ext cx="57150" cy="78105"/>
          </a:xfrm>
          <a:custGeom>
            <a:avLst/>
            <a:gdLst/>
            <a:ahLst/>
            <a:cxnLst/>
            <a:rect l="l" t="t" r="r" b="b"/>
            <a:pathLst>
              <a:path w="57150" h="78104">
                <a:moveTo>
                  <a:pt x="56819" y="0"/>
                </a:moveTo>
                <a:lnTo>
                  <a:pt x="0" y="0"/>
                </a:lnTo>
                <a:lnTo>
                  <a:pt x="28409" y="78054"/>
                </a:lnTo>
                <a:lnTo>
                  <a:pt x="56819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14039" y="6260071"/>
            <a:ext cx="0" cy="118745"/>
          </a:xfrm>
          <a:custGeom>
            <a:avLst/>
            <a:gdLst/>
            <a:ahLst/>
            <a:cxnLst/>
            <a:rect l="l" t="t" r="r" b="b"/>
            <a:pathLst>
              <a:path h="118745">
                <a:moveTo>
                  <a:pt x="0" y="118732"/>
                </a:moveTo>
                <a:lnTo>
                  <a:pt x="0" y="0"/>
                </a:lnTo>
              </a:path>
            </a:pathLst>
          </a:custGeom>
          <a:ln w="469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629" y="6202400"/>
            <a:ext cx="57150" cy="78105"/>
          </a:xfrm>
          <a:custGeom>
            <a:avLst/>
            <a:gdLst/>
            <a:ahLst/>
            <a:cxnLst/>
            <a:rect l="l" t="t" r="r" b="b"/>
            <a:pathLst>
              <a:path w="57150" h="78104">
                <a:moveTo>
                  <a:pt x="28409" y="0"/>
                </a:moveTo>
                <a:lnTo>
                  <a:pt x="0" y="78054"/>
                </a:lnTo>
                <a:lnTo>
                  <a:pt x="56819" y="78054"/>
                </a:lnTo>
                <a:lnTo>
                  <a:pt x="28409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31"/>
            <a:ext cx="1633855" cy="252095"/>
          </a:xfrm>
          <a:custGeom>
            <a:avLst/>
            <a:gdLst/>
            <a:ahLst/>
            <a:cxnLst/>
            <a:rect l="l" t="t" r="r" b="b"/>
            <a:pathLst>
              <a:path w="1633855" h="252095">
                <a:moveTo>
                  <a:pt x="1633703" y="0"/>
                </a:moveTo>
                <a:lnTo>
                  <a:pt x="0" y="0"/>
                </a:lnTo>
                <a:lnTo>
                  <a:pt x="0" y="251993"/>
                </a:lnTo>
                <a:lnTo>
                  <a:pt x="1510767" y="251993"/>
                </a:lnTo>
                <a:lnTo>
                  <a:pt x="1633703" y="0"/>
                </a:lnTo>
                <a:close/>
              </a:path>
            </a:pathLst>
          </a:custGeom>
          <a:solidFill>
            <a:srgbClr val="004187"/>
          </a:solidFill>
        </p:spPr>
        <p:txBody>
          <a:bodyPr wrap="square" lIns="0" tIns="0" rIns="0" bIns="0" rtlCol="0"/>
          <a:lstStyle/>
          <a:p>
            <a:endParaRPr>
              <a:solidFill>
                <a:srgbClr val="004187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0575" y="267131"/>
            <a:ext cx="5999480" cy="252095"/>
          </a:xfrm>
          <a:custGeom>
            <a:avLst/>
            <a:gdLst/>
            <a:ahLst/>
            <a:cxnLst/>
            <a:rect l="l" t="t" r="r" b="b"/>
            <a:pathLst>
              <a:path w="5999480" h="252095">
                <a:moveTo>
                  <a:pt x="5999429" y="0"/>
                </a:moveTo>
                <a:lnTo>
                  <a:pt x="122961" y="0"/>
                </a:lnTo>
                <a:lnTo>
                  <a:pt x="0" y="252006"/>
                </a:lnTo>
                <a:lnTo>
                  <a:pt x="5999429" y="252006"/>
                </a:lnTo>
                <a:lnTo>
                  <a:pt x="5999429" y="0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0005" y="267119"/>
            <a:ext cx="0" cy="252095"/>
          </a:xfrm>
          <a:custGeom>
            <a:avLst/>
            <a:gdLst/>
            <a:ahLst/>
            <a:cxnLst/>
            <a:rect l="l" t="t" r="r" b="b"/>
            <a:pathLst>
              <a:path h="252095">
                <a:moveTo>
                  <a:pt x="0" y="0"/>
                </a:moveTo>
                <a:lnTo>
                  <a:pt x="0" y="252006"/>
                </a:lnTo>
              </a:path>
            </a:pathLst>
          </a:custGeom>
          <a:ln w="3175">
            <a:solidFill>
              <a:srgbClr val="EBE9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699" y="323062"/>
            <a:ext cx="1198880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dirty="0">
                <a:solidFill>
                  <a:schemeClr val="bg1"/>
                </a:solidFill>
                <a:latin typeface="Arial"/>
                <a:cs typeface="Arial"/>
              </a:rPr>
              <a:t>Technical </a:t>
            </a:r>
            <a:r>
              <a:rPr sz="750" b="1" spc="5" dirty="0">
                <a:solidFill>
                  <a:schemeClr val="bg1"/>
                </a:solidFill>
                <a:latin typeface="Arial"/>
                <a:cs typeface="Arial"/>
              </a:rPr>
              <a:t>Gypsum</a:t>
            </a:r>
            <a:r>
              <a:rPr sz="75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750" b="1" spc="15" dirty="0">
                <a:solidFill>
                  <a:schemeClr val="bg1"/>
                </a:solidFill>
                <a:latin typeface="Arial"/>
                <a:cs typeface="Arial"/>
              </a:rPr>
              <a:t>Board</a:t>
            </a:r>
            <a:endParaRPr sz="7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4000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>
                <a:solidFill>
                  <a:srgbClr val="004187"/>
                </a:solidFill>
              </a:rPr>
              <a:t>FIRE-RATED</a:t>
            </a:r>
            <a:r>
              <a:rPr spc="-70" dirty="0">
                <a:solidFill>
                  <a:srgbClr val="004187"/>
                </a:solidFill>
              </a:rPr>
              <a:t> </a:t>
            </a:r>
            <a:r>
              <a:rPr spc="-45" dirty="0">
                <a:solidFill>
                  <a:srgbClr val="004187"/>
                </a:solidFill>
              </a:rPr>
              <a:t>SYSTEMS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06204" y="2095220"/>
            <a:ext cx="19583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" dirty="0">
                <a:solidFill>
                  <a:srgbClr val="5E575C"/>
                </a:solidFill>
                <a:latin typeface="Arial"/>
                <a:cs typeface="Arial"/>
              </a:rPr>
              <a:t>1-hour </a:t>
            </a:r>
            <a:r>
              <a:rPr sz="1200" b="1" spc="50" dirty="0">
                <a:solidFill>
                  <a:srgbClr val="5E575C"/>
                </a:solidFill>
                <a:latin typeface="Arial"/>
                <a:cs typeface="Arial"/>
              </a:rPr>
              <a:t>Fire-Rated</a:t>
            </a:r>
            <a:r>
              <a:rPr sz="1200" b="1" spc="-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5" dirty="0">
                <a:solidFill>
                  <a:srgbClr val="5E575C"/>
                </a:solidFill>
                <a:latin typeface="Arial"/>
                <a:cs typeface="Arial"/>
              </a:rPr>
              <a:t>Ceiling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204" y="6257721"/>
            <a:ext cx="1989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solidFill>
                  <a:srgbClr val="5E575C"/>
                </a:solidFill>
                <a:latin typeface="Arial"/>
                <a:cs typeface="Arial"/>
              </a:rPr>
              <a:t>2-hour </a:t>
            </a:r>
            <a:r>
              <a:rPr sz="1200" b="1" spc="50" dirty="0">
                <a:solidFill>
                  <a:srgbClr val="5E575C"/>
                </a:solidFill>
                <a:latin typeface="Arial"/>
                <a:cs typeface="Arial"/>
              </a:rPr>
              <a:t>Fire-Rated</a:t>
            </a:r>
            <a:r>
              <a:rPr sz="1200" b="1" spc="-4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5" dirty="0">
                <a:solidFill>
                  <a:srgbClr val="5E575C"/>
                </a:solidFill>
                <a:latin typeface="Arial"/>
                <a:cs typeface="Arial"/>
              </a:rPr>
              <a:t>Ceiling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8850" y="6568046"/>
            <a:ext cx="5742292" cy="2918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16709" y="6540106"/>
            <a:ext cx="10807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Suspension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Rods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1200mm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5678" y="6540106"/>
            <a:ext cx="1282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formed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furring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channels,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otherwise end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first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must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back-blocked.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Where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applicable,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second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should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screw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laminated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previous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@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452" y="9693033"/>
            <a:ext cx="955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Gypsum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fasteners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8649" y="9784474"/>
            <a:ext cx="9842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3790" y="9875914"/>
            <a:ext cx="9994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field and 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150mm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1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3363" y="9967353"/>
            <a:ext cx="1059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at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seet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ends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butt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endParaRPr sz="600">
              <a:latin typeface="Verdana"/>
              <a:cs typeface="Verdana"/>
            </a:endParaRPr>
          </a:p>
          <a:p>
            <a:pPr marL="598170">
              <a:lnSpc>
                <a:spcPct val="100000"/>
              </a:lnSpc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(staggered)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4894" y="9784854"/>
            <a:ext cx="4864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All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staggered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min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6271" y="8899791"/>
            <a:ext cx="325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200m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77721" y="8786634"/>
            <a:ext cx="299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150mm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0805" y="9658553"/>
            <a:ext cx="2096770" cy="5175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indent="-635">
              <a:lnSpc>
                <a:spcPct val="97700"/>
              </a:lnSpc>
              <a:spcBef>
                <a:spcPts val="145"/>
              </a:spcBef>
            </a:pP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4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5" dirty="0" err="1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(upper 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2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  transverse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 roof or floor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framing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plus lower 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2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running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transverse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upper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fixed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secondary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system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Furring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Channels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ctrs).</a:t>
            </a:r>
            <a:endParaRPr sz="6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All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sheets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staggered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min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between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24795" y="9693077"/>
            <a:ext cx="592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Tape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6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finish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0062" y="9784854"/>
            <a:ext cx="14901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11200" algn="l"/>
                <a:tab pos="737235" algn="l"/>
              </a:tabLst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Screw		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face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</a:t>
            </a:r>
            <a:r>
              <a:rPr sz="6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only  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10mm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-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16mm	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with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20062" y="9967734"/>
            <a:ext cx="12973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8815" algn="l"/>
              </a:tabLst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from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edges	Jointing</a:t>
            </a:r>
            <a:r>
              <a:rPr sz="600" spc="-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System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35713" y="7393970"/>
            <a:ext cx="115590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Furring</a:t>
            </a:r>
            <a:r>
              <a:rPr sz="600" spc="-1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Channel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7999" y="6540106"/>
            <a:ext cx="1021715" cy="4462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Suspension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Clip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(adjustable)</a:t>
            </a:r>
            <a:endParaRPr sz="6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Main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Runner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1200mm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8035" y="7064100"/>
            <a:ext cx="941309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Joiner</a:t>
            </a:r>
            <a:r>
              <a:rPr sz="60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Clip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60199" y="6608203"/>
            <a:ext cx="252729" cy="1299210"/>
          </a:xfrm>
          <a:custGeom>
            <a:avLst/>
            <a:gdLst/>
            <a:ahLst/>
            <a:cxnLst/>
            <a:rect l="l" t="t" r="r" b="b"/>
            <a:pathLst>
              <a:path w="252729" h="1299209">
                <a:moveTo>
                  <a:pt x="252196" y="0"/>
                </a:moveTo>
                <a:lnTo>
                  <a:pt x="0" y="0"/>
                </a:lnTo>
                <a:lnTo>
                  <a:pt x="0" y="1298651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0964" y="788661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00674" y="7460729"/>
            <a:ext cx="119380" cy="450850"/>
          </a:xfrm>
          <a:custGeom>
            <a:avLst/>
            <a:gdLst/>
            <a:ahLst/>
            <a:cxnLst/>
            <a:rect l="l" t="t" r="r" b="b"/>
            <a:pathLst>
              <a:path w="119379" h="450850">
                <a:moveTo>
                  <a:pt x="118922" y="0"/>
                </a:moveTo>
                <a:lnTo>
                  <a:pt x="0" y="0"/>
                </a:lnTo>
                <a:lnTo>
                  <a:pt x="0" y="450392"/>
                </a:lnTo>
              </a:path>
            </a:pathLst>
          </a:custGeom>
          <a:ln w="6349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71439" y="789089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85354" y="8992527"/>
            <a:ext cx="259715" cy="68580"/>
          </a:xfrm>
          <a:custGeom>
            <a:avLst/>
            <a:gdLst/>
            <a:ahLst/>
            <a:cxnLst/>
            <a:rect l="l" t="t" r="r" b="b"/>
            <a:pathLst>
              <a:path w="259714" h="68579">
                <a:moveTo>
                  <a:pt x="0" y="68402"/>
                </a:moveTo>
                <a:lnTo>
                  <a:pt x="259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81709" y="9047098"/>
            <a:ext cx="7620" cy="27940"/>
          </a:xfrm>
          <a:custGeom>
            <a:avLst/>
            <a:gdLst/>
            <a:ahLst/>
            <a:cxnLst/>
            <a:rect l="l" t="t" r="r" b="b"/>
            <a:pathLst>
              <a:path w="7619" h="27940">
                <a:moveTo>
                  <a:pt x="7277" y="27635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41284" y="8978709"/>
            <a:ext cx="7620" cy="27940"/>
          </a:xfrm>
          <a:custGeom>
            <a:avLst/>
            <a:gdLst/>
            <a:ahLst/>
            <a:cxnLst/>
            <a:rect l="l" t="t" r="r" b="b"/>
            <a:pathLst>
              <a:path w="7619" h="27940">
                <a:moveTo>
                  <a:pt x="7277" y="27635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1326" y="8767839"/>
            <a:ext cx="204470" cy="55880"/>
          </a:xfrm>
          <a:custGeom>
            <a:avLst/>
            <a:gdLst/>
            <a:ahLst/>
            <a:cxnLst/>
            <a:rect l="l" t="t" r="r" b="b"/>
            <a:pathLst>
              <a:path w="204469" h="55879">
                <a:moveTo>
                  <a:pt x="0" y="55499"/>
                </a:moveTo>
                <a:lnTo>
                  <a:pt x="204368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27579" y="8809545"/>
            <a:ext cx="7620" cy="27940"/>
          </a:xfrm>
          <a:custGeom>
            <a:avLst/>
            <a:gdLst/>
            <a:ahLst/>
            <a:cxnLst/>
            <a:rect l="l" t="t" r="r" b="b"/>
            <a:pathLst>
              <a:path w="7619" h="27940">
                <a:moveTo>
                  <a:pt x="7493" y="27571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31948" y="8754047"/>
            <a:ext cx="7620" cy="27940"/>
          </a:xfrm>
          <a:custGeom>
            <a:avLst/>
            <a:gdLst/>
            <a:ahLst/>
            <a:cxnLst/>
            <a:rect l="l" t="t" r="r" b="b"/>
            <a:pathLst>
              <a:path w="7619" h="27940">
                <a:moveTo>
                  <a:pt x="7493" y="27571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69002" y="8556777"/>
            <a:ext cx="1113790" cy="0"/>
          </a:xfrm>
          <a:custGeom>
            <a:avLst/>
            <a:gdLst/>
            <a:ahLst/>
            <a:cxnLst/>
            <a:rect l="l" t="t" r="r" b="b"/>
            <a:pathLst>
              <a:path w="1113789">
                <a:moveTo>
                  <a:pt x="0" y="0"/>
                </a:moveTo>
                <a:lnTo>
                  <a:pt x="1113218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61976" y="8527542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3497" y="9024772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>
                <a:moveTo>
                  <a:pt x="0" y="0"/>
                </a:moveTo>
                <a:lnTo>
                  <a:pt x="87651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29770" y="8995536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69002" y="9363176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4">
                <a:moveTo>
                  <a:pt x="0" y="0"/>
                </a:moveTo>
                <a:lnTo>
                  <a:pt x="71901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67769" y="9333941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8850" y="2438501"/>
            <a:ext cx="5742292" cy="2918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236292" y="2410562"/>
            <a:ext cx="10807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Suspension</a:t>
            </a:r>
            <a:r>
              <a:rPr sz="600" spc="-16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Rods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1200mm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21276" y="2410562"/>
            <a:ext cx="12827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formed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furring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channels,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otherwise end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first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must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back-blocked.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Where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applicable,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second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should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screw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laminated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previous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@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9970" y="5445455"/>
            <a:ext cx="1651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1610" algn="r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formed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furring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channels,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otherwise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end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first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must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back-blocked.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Where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applicable,</a:t>
            </a:r>
            <a:r>
              <a:rPr sz="600" spc="-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end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second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should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screw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laminated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 to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previous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26894" y="5632221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All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joints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staggered 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min</a:t>
            </a:r>
            <a:r>
              <a:rPr sz="6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200mm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09547" y="4517034"/>
            <a:ext cx="3251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2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00mm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54021" y="3987825"/>
            <a:ext cx="299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150mm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96132" y="5723661"/>
            <a:ext cx="803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Screw 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10mm 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-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0" dirty="0">
                <a:solidFill>
                  <a:srgbClr val="5E575C"/>
                </a:solidFill>
                <a:latin typeface="Verdana"/>
                <a:cs typeface="Verdana"/>
              </a:rPr>
              <a:t>16mm 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from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edges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71313" y="5308873"/>
            <a:ext cx="1113790" cy="4489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600" spc="-170" dirty="0">
                <a:solidFill>
                  <a:srgbClr val="5E575C"/>
                </a:solidFill>
                <a:latin typeface="Verdana"/>
                <a:cs typeface="Verdana"/>
              </a:rPr>
              <a:t>1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or </a:t>
            </a:r>
            <a:r>
              <a:rPr sz="600" spc="-25" dirty="0">
                <a:solidFill>
                  <a:srgbClr val="5E575C"/>
                </a:solidFill>
                <a:latin typeface="Verdana"/>
                <a:cs typeface="Verdana"/>
              </a:rPr>
              <a:t>2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layers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altLang="zh-CN" sz="600" spc="-1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endParaRPr sz="600" dirty="0">
              <a:latin typeface="Verdana"/>
              <a:cs typeface="Verdana"/>
            </a:endParaRPr>
          </a:p>
          <a:p>
            <a:pPr marL="12700" marR="5080" indent="-635" algn="just">
              <a:lnSpc>
                <a:spcPct val="96700"/>
              </a:lnSpc>
              <a:spcBef>
                <a:spcPts val="165"/>
              </a:spcBef>
            </a:pPr>
            <a:r>
              <a:rPr sz="600" spc="-55" dirty="0">
                <a:solidFill>
                  <a:srgbClr val="5E575C"/>
                </a:solidFill>
                <a:latin typeface="Verdana"/>
                <a:cs typeface="Verdana"/>
              </a:rPr>
              <a:t>FireStop</a:t>
            </a:r>
            <a:r>
              <a:rPr sz="850" spc="-55" dirty="0">
                <a:solidFill>
                  <a:srgbClr val="5E575C"/>
                </a:solidFill>
                <a:latin typeface="Verdana"/>
                <a:cs typeface="Verdana"/>
              </a:rPr>
              <a:t>®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fixed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transverse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to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Furring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Channels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95734" y="5408079"/>
            <a:ext cx="10037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Tape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and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finish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face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layer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only with </a:t>
            </a: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Jointing</a:t>
            </a:r>
            <a:r>
              <a:rPr sz="6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System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21363" y="3264420"/>
            <a:ext cx="114044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Furring</a:t>
            </a:r>
            <a:r>
              <a:rPr sz="600" spc="-1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Channel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600mm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7999" y="2410562"/>
            <a:ext cx="962660" cy="433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Suspension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Clip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(adjustable)</a:t>
            </a:r>
            <a:endParaRPr sz="6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409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Main</a:t>
            </a:r>
            <a:r>
              <a:rPr sz="600" spc="-15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Runner 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@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1200mm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max</a:t>
            </a:r>
            <a:r>
              <a:rPr sz="600" spc="-10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ctrs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8085" y="2898889"/>
            <a:ext cx="1021629" cy="105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" spc="-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-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Joiner</a:t>
            </a:r>
            <a:r>
              <a:rPr sz="600" spc="-12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Clip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45196" y="2713990"/>
            <a:ext cx="1101725" cy="390525"/>
          </a:xfrm>
          <a:custGeom>
            <a:avLst/>
            <a:gdLst/>
            <a:ahLst/>
            <a:cxnLst/>
            <a:rect l="l" t="t" r="r" b="b"/>
            <a:pathLst>
              <a:path w="1101725" h="390525">
                <a:moveTo>
                  <a:pt x="1101597" y="390131"/>
                </a:moveTo>
                <a:lnTo>
                  <a:pt x="1101597" y="0"/>
                </a:lnTo>
                <a:lnTo>
                  <a:pt x="0" y="533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17558" y="3083877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4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45196" y="6850367"/>
            <a:ext cx="1101725" cy="437515"/>
          </a:xfrm>
          <a:custGeom>
            <a:avLst/>
            <a:gdLst/>
            <a:ahLst/>
            <a:cxnLst/>
            <a:rect l="l" t="t" r="r" b="b"/>
            <a:pathLst>
              <a:path w="1101725" h="437515">
                <a:moveTo>
                  <a:pt x="1101597" y="436943"/>
                </a:moveTo>
                <a:lnTo>
                  <a:pt x="1101597" y="0"/>
                </a:lnTo>
                <a:lnTo>
                  <a:pt x="0" y="60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17558" y="7267067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45196" y="2472779"/>
            <a:ext cx="1353185" cy="235585"/>
          </a:xfrm>
          <a:custGeom>
            <a:avLst/>
            <a:gdLst/>
            <a:ahLst/>
            <a:cxnLst/>
            <a:rect l="l" t="t" r="r" b="b"/>
            <a:pathLst>
              <a:path w="1353185" h="235585">
                <a:moveTo>
                  <a:pt x="1353172" y="235534"/>
                </a:moveTo>
                <a:lnTo>
                  <a:pt x="1353172" y="0"/>
                </a:lnTo>
                <a:lnTo>
                  <a:pt x="0" y="355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69132" y="2688082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4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5196" y="6601980"/>
            <a:ext cx="1353185" cy="257175"/>
          </a:xfrm>
          <a:custGeom>
            <a:avLst/>
            <a:gdLst/>
            <a:ahLst/>
            <a:cxnLst/>
            <a:rect l="l" t="t" r="r" b="b"/>
            <a:pathLst>
              <a:path w="1353185" h="257175">
                <a:moveTo>
                  <a:pt x="1353172" y="257136"/>
                </a:moveTo>
                <a:lnTo>
                  <a:pt x="1353172" y="0"/>
                </a:lnTo>
                <a:lnTo>
                  <a:pt x="0" y="38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69132" y="6838874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91195" y="2962376"/>
            <a:ext cx="821055" cy="387350"/>
          </a:xfrm>
          <a:custGeom>
            <a:avLst/>
            <a:gdLst/>
            <a:ahLst/>
            <a:cxnLst/>
            <a:rect l="l" t="t" r="r" b="b"/>
            <a:pathLst>
              <a:path w="821055" h="387350">
                <a:moveTo>
                  <a:pt x="820801" y="386740"/>
                </a:moveTo>
                <a:lnTo>
                  <a:pt x="820801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82761" y="3328873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91195" y="7116775"/>
            <a:ext cx="821055" cy="415925"/>
          </a:xfrm>
          <a:custGeom>
            <a:avLst/>
            <a:gdLst/>
            <a:ahLst/>
            <a:cxnLst/>
            <a:rect l="l" t="t" r="r" b="b"/>
            <a:pathLst>
              <a:path w="821055" h="415925">
                <a:moveTo>
                  <a:pt x="820801" y="415544"/>
                </a:moveTo>
                <a:lnTo>
                  <a:pt x="820801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82761" y="7512075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60199" y="2478671"/>
            <a:ext cx="238125" cy="1299210"/>
          </a:xfrm>
          <a:custGeom>
            <a:avLst/>
            <a:gdLst/>
            <a:ahLst/>
            <a:cxnLst/>
            <a:rect l="l" t="t" r="r" b="b"/>
            <a:pathLst>
              <a:path w="238125" h="1299210">
                <a:moveTo>
                  <a:pt x="237794" y="0"/>
                </a:moveTo>
                <a:lnTo>
                  <a:pt x="0" y="0"/>
                </a:lnTo>
                <a:lnTo>
                  <a:pt x="0" y="1298651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30964" y="3757079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500687" y="3331184"/>
            <a:ext cx="104775" cy="450850"/>
          </a:xfrm>
          <a:custGeom>
            <a:avLst/>
            <a:gdLst/>
            <a:ahLst/>
            <a:cxnLst/>
            <a:rect l="l" t="t" r="r" b="b"/>
            <a:pathLst>
              <a:path w="104775" h="450850">
                <a:moveTo>
                  <a:pt x="104597" y="0"/>
                </a:moveTo>
                <a:lnTo>
                  <a:pt x="0" y="0"/>
                </a:lnTo>
                <a:lnTo>
                  <a:pt x="0" y="450392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71439" y="3761346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13086" y="5149342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754659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83851" y="5089258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80432" y="4621288"/>
            <a:ext cx="0" cy="1283335"/>
          </a:xfrm>
          <a:custGeom>
            <a:avLst/>
            <a:gdLst/>
            <a:ahLst/>
            <a:cxnLst/>
            <a:rect l="l" t="t" r="r" b="b"/>
            <a:pathLst>
              <a:path h="1283335">
                <a:moveTo>
                  <a:pt x="0" y="1282712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51197" y="4561205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51169" y="4482439"/>
            <a:ext cx="69215" cy="1198880"/>
          </a:xfrm>
          <a:custGeom>
            <a:avLst/>
            <a:gdLst/>
            <a:ahLst/>
            <a:cxnLst/>
            <a:rect l="l" t="t" r="r" b="b"/>
            <a:pathLst>
              <a:path w="69214" h="1198879">
                <a:moveTo>
                  <a:pt x="68592" y="0"/>
                </a:moveTo>
                <a:lnTo>
                  <a:pt x="0" y="0"/>
                </a:lnTo>
                <a:lnTo>
                  <a:pt x="419" y="1198359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99518" y="4453204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72786" y="4516018"/>
            <a:ext cx="635" cy="1161415"/>
          </a:xfrm>
          <a:custGeom>
            <a:avLst/>
            <a:gdLst/>
            <a:ahLst/>
            <a:cxnLst/>
            <a:rect l="l" t="t" r="r" b="b"/>
            <a:pathLst>
              <a:path w="635" h="1161414">
                <a:moveTo>
                  <a:pt x="50" y="0"/>
                </a:moveTo>
                <a:lnTo>
                  <a:pt x="0" y="1161186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43601" y="4455934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29235" y="0"/>
                </a:moveTo>
                <a:lnTo>
                  <a:pt x="0" y="80327"/>
                </a:lnTo>
                <a:lnTo>
                  <a:pt x="58458" y="80340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500071" y="4634522"/>
            <a:ext cx="263525" cy="53975"/>
          </a:xfrm>
          <a:custGeom>
            <a:avLst/>
            <a:gdLst/>
            <a:ahLst/>
            <a:cxnLst/>
            <a:rect l="l" t="t" r="r" b="b"/>
            <a:pathLst>
              <a:path w="263525" h="53975">
                <a:moveTo>
                  <a:pt x="0" y="0"/>
                </a:moveTo>
                <a:lnTo>
                  <a:pt x="263055" y="53454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97226" y="4620514"/>
            <a:ext cx="5715" cy="28575"/>
          </a:xfrm>
          <a:custGeom>
            <a:avLst/>
            <a:gdLst/>
            <a:ahLst/>
            <a:cxnLst/>
            <a:rect l="l" t="t" r="r" b="b"/>
            <a:pathLst>
              <a:path w="5714" h="28575">
                <a:moveTo>
                  <a:pt x="0" y="28003"/>
                </a:moveTo>
                <a:lnTo>
                  <a:pt x="5689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760281" y="4673968"/>
            <a:ext cx="5715" cy="28575"/>
          </a:xfrm>
          <a:custGeom>
            <a:avLst/>
            <a:gdLst/>
            <a:ahLst/>
            <a:cxnLst/>
            <a:rect l="l" t="t" r="r" b="b"/>
            <a:pathLst>
              <a:path w="5714" h="28575">
                <a:moveTo>
                  <a:pt x="0" y="28003"/>
                </a:moveTo>
                <a:lnTo>
                  <a:pt x="5689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63023" y="4099636"/>
            <a:ext cx="219075" cy="43815"/>
          </a:xfrm>
          <a:custGeom>
            <a:avLst/>
            <a:gdLst/>
            <a:ahLst/>
            <a:cxnLst/>
            <a:rect l="l" t="t" r="r" b="b"/>
            <a:pathLst>
              <a:path w="219075" h="43814">
                <a:moveTo>
                  <a:pt x="0" y="0"/>
                </a:moveTo>
                <a:lnTo>
                  <a:pt x="218732" y="43484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60229" y="4085628"/>
            <a:ext cx="5715" cy="28575"/>
          </a:xfrm>
          <a:custGeom>
            <a:avLst/>
            <a:gdLst/>
            <a:ahLst/>
            <a:cxnLst/>
            <a:rect l="l" t="t" r="r" b="b"/>
            <a:pathLst>
              <a:path w="5714" h="28575">
                <a:moveTo>
                  <a:pt x="0" y="28028"/>
                </a:moveTo>
                <a:lnTo>
                  <a:pt x="5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78973" y="4129113"/>
            <a:ext cx="5715" cy="28575"/>
          </a:xfrm>
          <a:custGeom>
            <a:avLst/>
            <a:gdLst/>
            <a:ahLst/>
            <a:cxnLst/>
            <a:rect l="l" t="t" r="r" b="b"/>
            <a:pathLst>
              <a:path w="5714" h="28575">
                <a:moveTo>
                  <a:pt x="0" y="28028"/>
                </a:moveTo>
                <a:lnTo>
                  <a:pt x="5575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16180" y="4540504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1318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56096" y="4511268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80327" y="0"/>
                </a:moveTo>
                <a:lnTo>
                  <a:pt x="0" y="29235"/>
                </a:lnTo>
                <a:lnTo>
                  <a:pt x="80327" y="58470"/>
                </a:lnTo>
                <a:lnTo>
                  <a:pt x="80327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327194" y="2462403"/>
            <a:ext cx="504190" cy="113030"/>
          </a:xfrm>
          <a:custGeom>
            <a:avLst/>
            <a:gdLst/>
            <a:ahLst/>
            <a:cxnLst/>
            <a:rect l="l" t="t" r="r" b="b"/>
            <a:pathLst>
              <a:path w="504189" h="113030">
                <a:moveTo>
                  <a:pt x="0" y="0"/>
                </a:moveTo>
                <a:lnTo>
                  <a:pt x="503999" y="0"/>
                </a:lnTo>
                <a:lnTo>
                  <a:pt x="503999" y="112712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01958" y="255487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4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19994" y="6601980"/>
            <a:ext cx="504190" cy="113030"/>
          </a:xfrm>
          <a:custGeom>
            <a:avLst/>
            <a:gdLst/>
            <a:ahLst/>
            <a:cxnLst/>
            <a:rect l="l" t="t" r="r" b="b"/>
            <a:pathLst>
              <a:path w="504189" h="113029">
                <a:moveTo>
                  <a:pt x="0" y="0"/>
                </a:moveTo>
                <a:lnTo>
                  <a:pt x="503999" y="0"/>
                </a:lnTo>
                <a:lnTo>
                  <a:pt x="503999" y="112712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94770" y="6694449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58470" y="0"/>
                </a:moveTo>
                <a:lnTo>
                  <a:pt x="0" y="0"/>
                </a:lnTo>
                <a:lnTo>
                  <a:pt x="29235" y="80327"/>
                </a:lnTo>
                <a:lnTo>
                  <a:pt x="5847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38793" y="4725682"/>
            <a:ext cx="0" cy="1178560"/>
          </a:xfrm>
          <a:custGeom>
            <a:avLst/>
            <a:gdLst/>
            <a:ahLst/>
            <a:cxnLst/>
            <a:rect l="l" t="t" r="r" b="b"/>
            <a:pathLst>
              <a:path h="1178560">
                <a:moveTo>
                  <a:pt x="0" y="1178318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09557" y="466561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638793" y="4182084"/>
            <a:ext cx="1026794" cy="808355"/>
          </a:xfrm>
          <a:custGeom>
            <a:avLst/>
            <a:gdLst/>
            <a:ahLst/>
            <a:cxnLst/>
            <a:rect l="l" t="t" r="r" b="b"/>
            <a:pathLst>
              <a:path w="1026795" h="808354">
                <a:moveTo>
                  <a:pt x="0" y="807948"/>
                </a:moveTo>
                <a:lnTo>
                  <a:pt x="1026426" y="807948"/>
                </a:lnTo>
                <a:lnTo>
                  <a:pt x="1026426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635984" y="4122001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059203" y="8858484"/>
            <a:ext cx="377825" cy="901700"/>
          </a:xfrm>
          <a:custGeom>
            <a:avLst/>
            <a:gdLst/>
            <a:ahLst/>
            <a:cxnLst/>
            <a:rect l="l" t="t" r="r" b="b"/>
            <a:pathLst>
              <a:path w="377825" h="901700">
                <a:moveTo>
                  <a:pt x="0" y="901115"/>
                </a:moveTo>
                <a:lnTo>
                  <a:pt x="377571" y="901115"/>
                </a:lnTo>
                <a:lnTo>
                  <a:pt x="377571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407539" y="8798407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04365" y="9088882"/>
            <a:ext cx="933450" cy="185420"/>
          </a:xfrm>
          <a:custGeom>
            <a:avLst/>
            <a:gdLst/>
            <a:ahLst/>
            <a:cxnLst/>
            <a:rect l="l" t="t" r="r" b="b"/>
            <a:pathLst>
              <a:path w="933450" h="185420">
                <a:moveTo>
                  <a:pt x="932827" y="185140"/>
                </a:moveTo>
                <a:lnTo>
                  <a:pt x="0" y="185140"/>
                </a:ln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75130" y="9028798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29235" y="0"/>
                </a:moveTo>
                <a:lnTo>
                  <a:pt x="0" y="80340"/>
                </a:lnTo>
                <a:lnTo>
                  <a:pt x="58470" y="80340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51036" y="9415344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641261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521800" y="9355264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5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35995" y="9025886"/>
            <a:ext cx="0" cy="1031240"/>
          </a:xfrm>
          <a:custGeom>
            <a:avLst/>
            <a:gdLst/>
            <a:ahLst/>
            <a:cxnLst/>
            <a:rect l="l" t="t" r="r" b="b"/>
            <a:pathLst>
              <a:path h="1031240">
                <a:moveTo>
                  <a:pt x="0" y="1030719"/>
                </a:moveTo>
                <a:lnTo>
                  <a:pt x="0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06760" y="8965806"/>
            <a:ext cx="59055" cy="80645"/>
          </a:xfrm>
          <a:custGeom>
            <a:avLst/>
            <a:gdLst/>
            <a:ahLst/>
            <a:cxnLst/>
            <a:rect l="l" t="t" r="r" b="b"/>
            <a:pathLst>
              <a:path w="59054" h="80645">
                <a:moveTo>
                  <a:pt x="29235" y="0"/>
                </a:moveTo>
                <a:lnTo>
                  <a:pt x="0" y="80327"/>
                </a:lnTo>
                <a:lnTo>
                  <a:pt x="58470" y="80327"/>
                </a:lnTo>
                <a:lnTo>
                  <a:pt x="29235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04425" y="9101235"/>
            <a:ext cx="267335" cy="955675"/>
          </a:xfrm>
          <a:custGeom>
            <a:avLst/>
            <a:gdLst/>
            <a:ahLst/>
            <a:cxnLst/>
            <a:rect l="l" t="t" r="r" b="b"/>
            <a:pathLst>
              <a:path w="267335" h="955675">
                <a:moveTo>
                  <a:pt x="0" y="955370"/>
                </a:moveTo>
                <a:lnTo>
                  <a:pt x="0" y="0"/>
                </a:lnTo>
                <a:lnTo>
                  <a:pt x="267081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451275" y="9072003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869002" y="8217264"/>
            <a:ext cx="1231900" cy="1839595"/>
          </a:xfrm>
          <a:custGeom>
            <a:avLst/>
            <a:gdLst/>
            <a:ahLst/>
            <a:cxnLst/>
            <a:rect l="l" t="t" r="r" b="b"/>
            <a:pathLst>
              <a:path w="1231900" h="1839595">
                <a:moveTo>
                  <a:pt x="0" y="1839341"/>
                </a:moveTo>
                <a:lnTo>
                  <a:pt x="0" y="0"/>
                </a:lnTo>
                <a:lnTo>
                  <a:pt x="1231417" y="0"/>
                </a:lnTo>
              </a:path>
            </a:pathLst>
          </a:custGeom>
          <a:ln w="6350">
            <a:solidFill>
              <a:srgbClr val="5E5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080175" y="8188032"/>
            <a:ext cx="80645" cy="59055"/>
          </a:xfrm>
          <a:custGeom>
            <a:avLst/>
            <a:gdLst/>
            <a:ahLst/>
            <a:cxnLst/>
            <a:rect l="l" t="t" r="r" b="b"/>
            <a:pathLst>
              <a:path w="80645" h="59054">
                <a:moveTo>
                  <a:pt x="0" y="0"/>
                </a:moveTo>
                <a:lnTo>
                  <a:pt x="0" y="58470"/>
                </a:lnTo>
                <a:lnTo>
                  <a:pt x="80327" y="29235"/>
                </a:lnTo>
                <a:lnTo>
                  <a:pt x="0" y="0"/>
                </a:lnTo>
                <a:close/>
              </a:path>
            </a:pathLst>
          </a:custGeom>
          <a:solidFill>
            <a:srgbClr val="5E57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7119"/>
            <a:ext cx="7560309" cy="252095"/>
          </a:xfrm>
          <a:custGeom>
            <a:avLst/>
            <a:gdLst/>
            <a:ahLst/>
            <a:cxnLst/>
            <a:rect l="l" t="t" r="r" b="b"/>
            <a:pathLst>
              <a:path w="7560309" h="252095">
                <a:moveTo>
                  <a:pt x="0" y="252006"/>
                </a:moveTo>
                <a:lnTo>
                  <a:pt x="7560005" y="252006"/>
                </a:lnTo>
                <a:lnTo>
                  <a:pt x="7560005" y="0"/>
                </a:lnTo>
                <a:lnTo>
                  <a:pt x="0" y="0"/>
                </a:lnTo>
                <a:lnTo>
                  <a:pt x="0" y="252006"/>
                </a:lnTo>
                <a:close/>
              </a:path>
            </a:pathLst>
          </a:custGeom>
          <a:solidFill>
            <a:srgbClr val="EBE9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62661" y="10140077"/>
            <a:ext cx="914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solidFill>
                  <a:srgbClr val="5E575C"/>
                </a:solidFill>
                <a:latin typeface="Verdana"/>
                <a:cs typeface="Verdana"/>
              </a:rPr>
              <a:t>9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204" y="985380"/>
            <a:ext cx="5014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>
                <a:solidFill>
                  <a:srgbClr val="004187"/>
                </a:solidFill>
              </a:rPr>
              <a:t>ACOUSTIC </a:t>
            </a:r>
            <a:r>
              <a:rPr spc="5" dirty="0">
                <a:solidFill>
                  <a:srgbClr val="004187"/>
                </a:solidFill>
              </a:rPr>
              <a:t>GYPSUM</a:t>
            </a:r>
            <a:r>
              <a:rPr spc="-90" dirty="0">
                <a:solidFill>
                  <a:srgbClr val="004187"/>
                </a:solidFill>
              </a:rPr>
              <a:t> </a:t>
            </a:r>
            <a:r>
              <a:rPr spc="55" dirty="0">
                <a:solidFill>
                  <a:srgbClr val="004187"/>
                </a:solidFill>
              </a:rPr>
              <a:t>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37053" y="5173845"/>
            <a:ext cx="4397375" cy="11880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Features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and </a:t>
            </a:r>
            <a:r>
              <a:rPr sz="1200" b="1" spc="25" dirty="0">
                <a:solidFill>
                  <a:srgbClr val="5E575C"/>
                </a:solidFill>
                <a:latin typeface="Arial"/>
                <a:cs typeface="Arial"/>
              </a:rPr>
              <a:t>Benefits: 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Acoustic Gypsum</a:t>
            </a:r>
            <a:r>
              <a:rPr sz="1200" b="1" spc="1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Board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1800"/>
              </a:lnSpc>
              <a:spcBef>
                <a:spcPts val="220"/>
              </a:spcBef>
            </a:pP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Lightweight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partition </a:t>
            </a:r>
            <a:r>
              <a:rPr sz="900" spc="-35" dirty="0">
                <a:solidFill>
                  <a:srgbClr val="5E575C"/>
                </a:solidFill>
                <a:latin typeface="Verdana"/>
                <a:cs typeface="Verdana"/>
              </a:rPr>
              <a:t>systems,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made from acoustically enhanced gypsum 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boards</a:t>
            </a:r>
            <a:r>
              <a:rPr sz="900" spc="-8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have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consistently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proved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excellent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solutions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mask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unwanted  noise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from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adjacent</a:t>
            </a:r>
            <a:r>
              <a:rPr sz="900" spc="-19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space.</a:t>
            </a:r>
            <a:endParaRPr sz="900">
              <a:latin typeface="Verdana"/>
              <a:cs typeface="Verdana"/>
            </a:endParaRPr>
          </a:p>
          <a:p>
            <a:pPr marL="12700" marR="313055">
              <a:lnSpc>
                <a:spcPct val="101800"/>
              </a:lnSpc>
              <a:spcBef>
                <a:spcPts val="570"/>
              </a:spcBef>
            </a:pP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acoustically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engineered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systems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exceed</a:t>
            </a:r>
            <a:r>
              <a:rPr sz="9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mass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law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predictions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 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demonstrate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adding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mass is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not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most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economical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answer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 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effective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sound</a:t>
            </a:r>
            <a:r>
              <a:rPr sz="900" spc="-11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isolation.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3294" y="7302085"/>
            <a:ext cx="4403090" cy="132779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200" b="1" spc="40" dirty="0">
                <a:solidFill>
                  <a:srgbClr val="5E575C"/>
                </a:solidFill>
                <a:latin typeface="Arial"/>
                <a:cs typeface="Arial"/>
              </a:rPr>
              <a:t>Application: </a:t>
            </a:r>
            <a:r>
              <a:rPr sz="1200" b="1" spc="20" dirty="0">
                <a:solidFill>
                  <a:srgbClr val="5E575C"/>
                </a:solidFill>
                <a:latin typeface="Arial"/>
                <a:cs typeface="Arial"/>
              </a:rPr>
              <a:t>Acoustic</a:t>
            </a:r>
            <a:r>
              <a:rPr sz="1200" b="1" spc="5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5E575C"/>
                </a:solidFill>
                <a:latin typeface="Arial"/>
                <a:cs typeface="Arial"/>
              </a:rPr>
              <a:t>Design</a:t>
            </a:r>
            <a:endParaRPr sz="1200" dirty="0">
              <a:latin typeface="Arial"/>
              <a:cs typeface="Arial"/>
            </a:endParaRPr>
          </a:p>
          <a:p>
            <a:pPr marL="12700" marR="186055">
              <a:lnSpc>
                <a:spcPct val="101800"/>
              </a:lnSpc>
              <a:spcBef>
                <a:spcPts val="220"/>
              </a:spcBef>
            </a:pP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recent </a:t>
            </a: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years,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multiple studies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have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proven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that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speech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intelligibility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 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recognized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contributing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factor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helping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students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achieve their full 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potential</a:t>
            </a:r>
            <a:r>
              <a:rPr sz="750" spc="-22" baseline="33333" dirty="0">
                <a:solidFill>
                  <a:srgbClr val="5E575C"/>
                </a:solidFill>
                <a:latin typeface="Verdana"/>
                <a:cs typeface="Verdana"/>
              </a:rPr>
              <a:t>1,2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.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Hospitals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health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centers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also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benefit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from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an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acoustically  well-designed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environment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enhance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5E575C"/>
                </a:solidFill>
                <a:latin typeface="Verdana"/>
                <a:cs typeface="Verdana"/>
              </a:rPr>
              <a:t>rest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and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recovery.</a:t>
            </a:r>
            <a:endParaRPr sz="900" dirty="0">
              <a:latin typeface="Verdana"/>
              <a:cs typeface="Verdana"/>
            </a:endParaRPr>
          </a:p>
          <a:p>
            <a:pPr marL="12700" marR="5080" indent="-635">
              <a:lnSpc>
                <a:spcPct val="101899"/>
              </a:lnSpc>
              <a:spcBef>
                <a:spcPts val="570"/>
              </a:spcBef>
            </a:pPr>
            <a:r>
              <a:rPr sz="900" spc="-6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order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provide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best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acoustic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performances,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lang="en-US" sz="90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sz="900" dirty="0" err="1">
                <a:solidFill>
                  <a:srgbClr val="5E575C"/>
                </a:solidFill>
                <a:latin typeface="Verdana"/>
                <a:cs typeface="Verdana"/>
              </a:rPr>
              <a:t>’s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5E575C"/>
                </a:solidFill>
                <a:latin typeface="Verdana"/>
                <a:cs typeface="Verdana"/>
              </a:rPr>
              <a:t>ArtSound</a:t>
            </a:r>
            <a:r>
              <a:rPr sz="750" spc="37" baseline="33333" dirty="0">
                <a:solidFill>
                  <a:srgbClr val="5E575C"/>
                </a:solidFill>
                <a:latin typeface="Verdana"/>
                <a:cs typeface="Verdana"/>
              </a:rPr>
              <a:t>TM 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Gypsum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5E575C"/>
                </a:solidFill>
                <a:latin typeface="Verdana"/>
                <a:cs typeface="Verdana"/>
              </a:rPr>
              <a:t>is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5E575C"/>
                </a:solidFill>
                <a:latin typeface="Verdana"/>
                <a:cs typeface="Verdana"/>
              </a:rPr>
              <a:t>specially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designed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have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sound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absorption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20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up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40" dirty="0">
                <a:solidFill>
                  <a:srgbClr val="5E575C"/>
                </a:solidFill>
                <a:latin typeface="Verdana"/>
                <a:cs typeface="Verdana"/>
              </a:rPr>
              <a:t>NRC</a:t>
            </a:r>
            <a:endParaRPr sz="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spc="-25" dirty="0">
                <a:solidFill>
                  <a:srgbClr val="5E575C"/>
                </a:solidFill>
                <a:latin typeface="Verdana"/>
                <a:cs typeface="Verdana"/>
              </a:rPr>
              <a:t>0.7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5E575C"/>
                </a:solidFill>
                <a:latin typeface="Verdana"/>
                <a:cs typeface="Verdana"/>
              </a:rPr>
              <a:t>tested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5" dirty="0">
                <a:solidFill>
                  <a:srgbClr val="5E575C"/>
                </a:solidFill>
                <a:latin typeface="Verdana"/>
                <a:cs typeface="Verdana"/>
              </a:rPr>
              <a:t>according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30" dirty="0">
                <a:solidFill>
                  <a:srgbClr val="5E575C"/>
                </a:solidFill>
                <a:latin typeface="Verdana"/>
                <a:cs typeface="Verdana"/>
              </a:rPr>
              <a:t>ASTM</a:t>
            </a:r>
            <a:r>
              <a:rPr sz="900" spc="-5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5E575C"/>
                </a:solidFill>
                <a:latin typeface="Verdana"/>
                <a:cs typeface="Verdana"/>
              </a:rPr>
              <a:t>423.</a:t>
            </a:r>
            <a:endParaRPr sz="900" dirty="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8896" y="7396657"/>
            <a:ext cx="1749107" cy="1292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6171" y="8726157"/>
            <a:ext cx="1684020" cy="230576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15"/>
              </a:spcBef>
            </a:pPr>
            <a:r>
              <a:rPr lang="en-US" sz="600" spc="30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20" dirty="0" err="1">
                <a:solidFill>
                  <a:srgbClr val="5E575C"/>
                </a:solidFill>
                <a:latin typeface="Verdana"/>
                <a:cs typeface="Verdana"/>
              </a:rPr>
              <a:t>E</a:t>
            </a:r>
            <a:r>
              <a:rPr sz="600" spc="40" dirty="0" err="1">
                <a:solidFill>
                  <a:srgbClr val="5E575C"/>
                </a:solidFill>
                <a:latin typeface="Verdana"/>
                <a:cs typeface="Verdana"/>
              </a:rPr>
              <a:t>c</a:t>
            </a:r>
            <a:r>
              <a:rPr sz="600" spc="-5" dirty="0" err="1">
                <a:solidFill>
                  <a:srgbClr val="5E575C"/>
                </a:solidFill>
                <a:latin typeface="Verdana"/>
                <a:cs typeface="Verdana"/>
              </a:rPr>
              <a:t>h</a:t>
            </a:r>
            <a:r>
              <a:rPr sz="600" spc="25" dirty="0" err="1">
                <a:solidFill>
                  <a:srgbClr val="5E575C"/>
                </a:solidFill>
                <a:latin typeface="Verdana"/>
                <a:cs typeface="Verdana"/>
              </a:rPr>
              <a:t>o</a:t>
            </a:r>
            <a:r>
              <a:rPr sz="600" spc="-25" dirty="0" err="1">
                <a:solidFill>
                  <a:srgbClr val="5E575C"/>
                </a:solidFill>
                <a:latin typeface="Verdana"/>
                <a:cs typeface="Verdana"/>
              </a:rPr>
              <a:t>S</a:t>
            </a:r>
            <a:r>
              <a:rPr sz="600" dirty="0" err="1">
                <a:solidFill>
                  <a:srgbClr val="5E575C"/>
                </a:solidFill>
                <a:latin typeface="Verdana"/>
                <a:cs typeface="Verdana"/>
              </a:rPr>
              <a:t>t</a:t>
            </a:r>
            <a:r>
              <a:rPr sz="600" spc="30" dirty="0" err="1">
                <a:solidFill>
                  <a:srgbClr val="5E575C"/>
                </a:solidFill>
                <a:latin typeface="Verdana"/>
                <a:cs typeface="Verdana"/>
              </a:rPr>
              <a:t>o</a:t>
            </a:r>
            <a:r>
              <a:rPr sz="600" spc="5" dirty="0" err="1">
                <a:solidFill>
                  <a:srgbClr val="5E575C"/>
                </a:solidFill>
                <a:latin typeface="Verdana"/>
                <a:cs typeface="Verdana"/>
              </a:rPr>
              <a:t>p</a:t>
            </a:r>
            <a:r>
              <a:rPr sz="850" spc="-540" dirty="0">
                <a:solidFill>
                  <a:srgbClr val="5E575C"/>
                </a:solidFill>
                <a:latin typeface="Verdana"/>
                <a:cs typeface="Verdana"/>
              </a:rPr>
              <a:t>®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/</a:t>
            </a:r>
            <a:r>
              <a:rPr sz="600" spc="70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t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S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o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u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n</a:t>
            </a:r>
            <a:r>
              <a:rPr sz="600" spc="30" dirty="0">
                <a:solidFill>
                  <a:srgbClr val="5E575C"/>
                </a:solidFill>
                <a:latin typeface="Verdana"/>
                <a:cs typeface="Verdana"/>
              </a:rPr>
              <a:t>d</a:t>
            </a:r>
            <a:r>
              <a:rPr sz="525" spc="22" baseline="31746" dirty="0">
                <a:solidFill>
                  <a:srgbClr val="5E575C"/>
                </a:solidFill>
                <a:latin typeface="Verdana"/>
                <a:cs typeface="Verdana"/>
              </a:rPr>
              <a:t>T</a:t>
            </a:r>
            <a:r>
              <a:rPr sz="525" spc="7" baseline="31746" dirty="0">
                <a:solidFill>
                  <a:srgbClr val="5E575C"/>
                </a:solidFill>
                <a:latin typeface="Verdana"/>
                <a:cs typeface="Verdana"/>
              </a:rPr>
              <a:t>M</a:t>
            </a:r>
            <a:r>
              <a:rPr sz="525" spc="-37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G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y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psu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m 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Board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171" y="6457569"/>
            <a:ext cx="1637030" cy="3835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Gyeongju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Hwabaek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International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Convention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Center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South</a:t>
            </a:r>
            <a:r>
              <a:rPr sz="600" spc="-4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Korea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utilizes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 </a:t>
            </a:r>
            <a:r>
              <a:rPr lang="en-US" sz="600" spc="5" dirty="0" err="1">
                <a:solidFill>
                  <a:srgbClr val="5E575C"/>
                </a:solidFill>
                <a:latin typeface="Verdana"/>
                <a:cs typeface="Verdana"/>
              </a:rPr>
              <a:t>taikongbot</a:t>
            </a:r>
            <a:r>
              <a:rPr lang="en-US" sz="600" spc="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 err="1">
                <a:solidFill>
                  <a:srgbClr val="5E575C"/>
                </a:solidFill>
                <a:latin typeface="Verdana"/>
                <a:cs typeface="Verdana"/>
              </a:rPr>
              <a:t>ArtSound</a:t>
            </a:r>
            <a:r>
              <a:rPr sz="525" spc="22" baseline="31746" dirty="0" err="1">
                <a:solidFill>
                  <a:srgbClr val="5E575C"/>
                </a:solidFill>
                <a:latin typeface="Verdana"/>
                <a:cs typeface="Verdana"/>
              </a:rPr>
              <a:t>TM</a:t>
            </a:r>
            <a:r>
              <a:rPr sz="525" spc="22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achieve the 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desired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acoustic</a:t>
            </a:r>
            <a:r>
              <a:rPr sz="600" spc="-9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performance.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896" y="5258257"/>
            <a:ext cx="1749107" cy="1155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9643" y="2585999"/>
            <a:ext cx="2391892" cy="2024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0085" y="3068256"/>
            <a:ext cx="1677428" cy="787400"/>
          </a:xfrm>
          <a:prstGeom prst="rect">
            <a:avLst/>
          </a:prstGeom>
          <a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4187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5964" y="3176409"/>
            <a:ext cx="383679" cy="621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8655" y="2856725"/>
            <a:ext cx="702970" cy="11849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77085" y="3423488"/>
            <a:ext cx="5626" cy="3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3437" y="3173844"/>
            <a:ext cx="306206" cy="2895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5672" y="3370694"/>
            <a:ext cx="74574" cy="89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6878" y="3468141"/>
            <a:ext cx="382765" cy="3319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9809" y="2853880"/>
            <a:ext cx="921816" cy="11903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07169" y="3477729"/>
            <a:ext cx="6718" cy="520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5523" y="3475075"/>
            <a:ext cx="9613" cy="371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14804" y="3475990"/>
            <a:ext cx="53492" cy="337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6149" y="3477920"/>
            <a:ext cx="5817" cy="288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74634" y="2898025"/>
            <a:ext cx="666991" cy="6176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6967" y="3204629"/>
            <a:ext cx="347772" cy="3130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6916" y="3467265"/>
            <a:ext cx="382727" cy="3314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51309" y="3173895"/>
            <a:ext cx="218334" cy="2946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16758" y="3467633"/>
            <a:ext cx="424867" cy="573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69643" y="3468903"/>
            <a:ext cx="247074" cy="3467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69643" y="2855493"/>
            <a:ext cx="671982" cy="6121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2709" y="3473717"/>
            <a:ext cx="17397" cy="38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13547" y="2897479"/>
            <a:ext cx="152031" cy="5679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29320" y="3299117"/>
            <a:ext cx="112306" cy="3646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5799" y="3029851"/>
            <a:ext cx="689140" cy="744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8751" y="3069933"/>
            <a:ext cx="541043" cy="7906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75982" y="3537255"/>
            <a:ext cx="361581" cy="1937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2239" y="3368383"/>
            <a:ext cx="55156" cy="2176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6143" y="3346475"/>
            <a:ext cx="162280" cy="26145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6333" y="3385807"/>
            <a:ext cx="143954" cy="758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3713" y="3144799"/>
            <a:ext cx="288290" cy="248920"/>
          </a:xfrm>
          <a:custGeom>
            <a:avLst/>
            <a:gdLst/>
            <a:ahLst/>
            <a:cxnLst/>
            <a:rect l="l" t="t" r="r" b="b"/>
            <a:pathLst>
              <a:path w="288290" h="248920">
                <a:moveTo>
                  <a:pt x="287782" y="0"/>
                </a:moveTo>
                <a:lnTo>
                  <a:pt x="237844" y="90914"/>
                </a:lnTo>
                <a:lnTo>
                  <a:pt x="191220" y="147099"/>
                </a:lnTo>
                <a:lnTo>
                  <a:pt x="120932" y="191847"/>
                </a:lnTo>
                <a:lnTo>
                  <a:pt x="0" y="248450"/>
                </a:lnTo>
                <a:lnTo>
                  <a:pt x="65729" y="248680"/>
                </a:lnTo>
                <a:lnTo>
                  <a:pt x="116881" y="239148"/>
                </a:lnTo>
                <a:lnTo>
                  <a:pt x="179772" y="211207"/>
                </a:lnTo>
                <a:lnTo>
                  <a:pt x="280720" y="156209"/>
                </a:lnTo>
                <a:lnTo>
                  <a:pt x="2877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802301" y="2504986"/>
            <a:ext cx="1677035" cy="2616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180"/>
              </a:spcBef>
            </a:pPr>
            <a:r>
              <a:rPr sz="800" b="1" spc="50" dirty="0">
                <a:solidFill>
                  <a:srgbClr val="5E575C"/>
                </a:solidFill>
                <a:latin typeface="Arial"/>
                <a:cs typeface="Arial"/>
              </a:rPr>
              <a:t>A </a:t>
            </a:r>
            <a:r>
              <a:rPr sz="800" b="1" spc="35" dirty="0">
                <a:solidFill>
                  <a:srgbClr val="5E575C"/>
                </a:solidFill>
                <a:latin typeface="Arial"/>
                <a:cs typeface="Arial"/>
              </a:rPr>
              <a:t>Guide </a:t>
            </a:r>
            <a:r>
              <a:rPr sz="800" b="1" spc="55" dirty="0">
                <a:solidFill>
                  <a:srgbClr val="5E575C"/>
                </a:solidFill>
                <a:latin typeface="Arial"/>
                <a:cs typeface="Arial"/>
              </a:rPr>
              <a:t>to </a:t>
            </a:r>
            <a:r>
              <a:rPr sz="800" b="1" spc="25" dirty="0">
                <a:solidFill>
                  <a:srgbClr val="5E575C"/>
                </a:solidFill>
                <a:latin typeface="Arial"/>
                <a:cs typeface="Arial"/>
              </a:rPr>
              <a:t>Sound</a:t>
            </a:r>
            <a:r>
              <a:rPr sz="800" b="1" spc="-120" dirty="0">
                <a:solidFill>
                  <a:srgbClr val="5E575C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5E575C"/>
                </a:solidFill>
                <a:latin typeface="Arial"/>
                <a:cs typeface="Arial"/>
              </a:rPr>
              <a:t>Transmission  </a:t>
            </a:r>
            <a:r>
              <a:rPr sz="800" b="1" dirty="0">
                <a:solidFill>
                  <a:srgbClr val="5E575C"/>
                </a:solidFill>
                <a:latin typeface="Arial"/>
                <a:cs typeface="Arial"/>
              </a:rPr>
              <a:t>Class </a:t>
            </a:r>
            <a:r>
              <a:rPr sz="800" b="1" spc="45" dirty="0">
                <a:solidFill>
                  <a:srgbClr val="5E575C"/>
                </a:solidFill>
                <a:latin typeface="Arial"/>
                <a:cs typeface="Arial"/>
              </a:rPr>
              <a:t>(STC)</a:t>
            </a:r>
            <a:r>
              <a:rPr sz="800" b="1" spc="25" dirty="0">
                <a:solidFill>
                  <a:srgbClr val="5E575C"/>
                </a:solidFill>
                <a:latin typeface="Arial"/>
                <a:cs typeface="Arial"/>
              </a:rPr>
              <a:t> Values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29568" y="4569168"/>
            <a:ext cx="302895" cy="37465"/>
          </a:xfrm>
          <a:custGeom>
            <a:avLst/>
            <a:gdLst/>
            <a:ahLst/>
            <a:cxnLst/>
            <a:rect l="l" t="t" r="r" b="b"/>
            <a:pathLst>
              <a:path w="302895" h="37464">
                <a:moveTo>
                  <a:pt x="0" y="20167"/>
                </a:moveTo>
                <a:lnTo>
                  <a:pt x="0" y="37223"/>
                </a:lnTo>
                <a:lnTo>
                  <a:pt x="302323" y="37223"/>
                </a:lnTo>
                <a:lnTo>
                  <a:pt x="302323" y="21780"/>
                </a:lnTo>
                <a:lnTo>
                  <a:pt x="15036" y="21780"/>
                </a:lnTo>
                <a:lnTo>
                  <a:pt x="7200" y="21158"/>
                </a:lnTo>
                <a:lnTo>
                  <a:pt x="0" y="20167"/>
                </a:lnTo>
                <a:close/>
              </a:path>
              <a:path w="302895" h="37464">
                <a:moveTo>
                  <a:pt x="173697" y="0"/>
                </a:moveTo>
                <a:lnTo>
                  <a:pt x="137572" y="2036"/>
                </a:lnTo>
                <a:lnTo>
                  <a:pt x="66654" y="17921"/>
                </a:lnTo>
                <a:lnTo>
                  <a:pt x="23520" y="21780"/>
                </a:lnTo>
                <a:lnTo>
                  <a:pt x="278993" y="21780"/>
                </a:lnTo>
                <a:lnTo>
                  <a:pt x="241490" y="17921"/>
                </a:lnTo>
                <a:lnTo>
                  <a:pt x="221340" y="9675"/>
                </a:lnTo>
                <a:lnTo>
                  <a:pt x="203693" y="2036"/>
                </a:lnTo>
                <a:lnTo>
                  <a:pt x="173697" y="0"/>
                </a:lnTo>
                <a:close/>
              </a:path>
              <a:path w="302895" h="37464">
                <a:moveTo>
                  <a:pt x="302323" y="20231"/>
                </a:moveTo>
                <a:lnTo>
                  <a:pt x="295567" y="21170"/>
                </a:lnTo>
                <a:lnTo>
                  <a:pt x="287870" y="21780"/>
                </a:lnTo>
                <a:lnTo>
                  <a:pt x="302323" y="21780"/>
                </a:lnTo>
                <a:lnTo>
                  <a:pt x="302323" y="20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9568" y="4569168"/>
            <a:ext cx="302895" cy="37465"/>
          </a:xfrm>
          <a:custGeom>
            <a:avLst/>
            <a:gdLst/>
            <a:ahLst/>
            <a:cxnLst/>
            <a:rect l="l" t="t" r="r" b="b"/>
            <a:pathLst>
              <a:path w="302895" h="37464">
                <a:moveTo>
                  <a:pt x="173697" y="0"/>
                </a:moveTo>
                <a:lnTo>
                  <a:pt x="137572" y="2036"/>
                </a:lnTo>
                <a:lnTo>
                  <a:pt x="103281" y="9675"/>
                </a:lnTo>
                <a:lnTo>
                  <a:pt x="66654" y="17921"/>
                </a:lnTo>
                <a:lnTo>
                  <a:pt x="23520" y="21780"/>
                </a:lnTo>
                <a:lnTo>
                  <a:pt x="15036" y="21780"/>
                </a:lnTo>
                <a:lnTo>
                  <a:pt x="7200" y="21158"/>
                </a:lnTo>
                <a:lnTo>
                  <a:pt x="0" y="20167"/>
                </a:lnTo>
                <a:lnTo>
                  <a:pt x="0" y="37223"/>
                </a:lnTo>
                <a:lnTo>
                  <a:pt x="302323" y="37223"/>
                </a:lnTo>
                <a:lnTo>
                  <a:pt x="302323" y="20231"/>
                </a:lnTo>
                <a:lnTo>
                  <a:pt x="295567" y="21170"/>
                </a:lnTo>
                <a:lnTo>
                  <a:pt x="287870" y="21780"/>
                </a:lnTo>
                <a:lnTo>
                  <a:pt x="278993" y="21780"/>
                </a:lnTo>
                <a:lnTo>
                  <a:pt x="241490" y="17921"/>
                </a:lnTo>
                <a:lnTo>
                  <a:pt x="221340" y="9675"/>
                </a:lnTo>
                <a:lnTo>
                  <a:pt x="203693" y="2036"/>
                </a:lnTo>
                <a:lnTo>
                  <a:pt x="173697" y="0"/>
                </a:lnTo>
                <a:close/>
              </a:path>
            </a:pathLst>
          </a:custGeom>
          <a:ln w="75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29581" y="2827337"/>
            <a:ext cx="302895" cy="37465"/>
          </a:xfrm>
          <a:custGeom>
            <a:avLst/>
            <a:gdLst/>
            <a:ahLst/>
            <a:cxnLst/>
            <a:rect l="l" t="t" r="r" b="b"/>
            <a:pathLst>
              <a:path w="302895" h="37464">
                <a:moveTo>
                  <a:pt x="272503" y="15443"/>
                </a:moveTo>
                <a:lnTo>
                  <a:pt x="38277" y="15443"/>
                </a:lnTo>
                <a:lnTo>
                  <a:pt x="76036" y="19301"/>
                </a:lnTo>
                <a:lnTo>
                  <a:pt x="123225" y="35181"/>
                </a:lnTo>
                <a:lnTo>
                  <a:pt x="153962" y="37211"/>
                </a:lnTo>
                <a:lnTo>
                  <a:pt x="184317" y="35181"/>
                </a:lnTo>
                <a:lnTo>
                  <a:pt x="235590" y="19301"/>
                </a:lnTo>
                <a:lnTo>
                  <a:pt x="272503" y="15443"/>
                </a:lnTo>
                <a:close/>
              </a:path>
              <a:path w="302895" h="37464">
                <a:moveTo>
                  <a:pt x="302323" y="0"/>
                </a:moveTo>
                <a:lnTo>
                  <a:pt x="0" y="0"/>
                </a:lnTo>
                <a:lnTo>
                  <a:pt x="0" y="20815"/>
                </a:lnTo>
                <a:lnTo>
                  <a:pt x="7484" y="18700"/>
                </a:lnTo>
                <a:lnTo>
                  <a:pt x="16290" y="16995"/>
                </a:lnTo>
                <a:lnTo>
                  <a:pt x="26521" y="15857"/>
                </a:lnTo>
                <a:lnTo>
                  <a:pt x="38277" y="15443"/>
                </a:lnTo>
                <a:lnTo>
                  <a:pt x="302323" y="15443"/>
                </a:lnTo>
                <a:lnTo>
                  <a:pt x="302323" y="0"/>
                </a:lnTo>
                <a:close/>
              </a:path>
              <a:path w="302895" h="37464">
                <a:moveTo>
                  <a:pt x="302323" y="15443"/>
                </a:moveTo>
                <a:lnTo>
                  <a:pt x="272503" y="15443"/>
                </a:lnTo>
                <a:lnTo>
                  <a:pt x="281249" y="15703"/>
                </a:lnTo>
                <a:lnTo>
                  <a:pt x="289099" y="16433"/>
                </a:lnTo>
                <a:lnTo>
                  <a:pt x="296106" y="17554"/>
                </a:lnTo>
                <a:lnTo>
                  <a:pt x="302323" y="18986"/>
                </a:lnTo>
                <a:lnTo>
                  <a:pt x="302323" y="154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29581" y="2827337"/>
            <a:ext cx="302895" cy="37465"/>
          </a:xfrm>
          <a:custGeom>
            <a:avLst/>
            <a:gdLst/>
            <a:ahLst/>
            <a:cxnLst/>
            <a:rect l="l" t="t" r="r" b="b"/>
            <a:pathLst>
              <a:path w="302895" h="37464">
                <a:moveTo>
                  <a:pt x="0" y="0"/>
                </a:moveTo>
                <a:lnTo>
                  <a:pt x="0" y="20815"/>
                </a:lnTo>
                <a:lnTo>
                  <a:pt x="7484" y="18700"/>
                </a:lnTo>
                <a:lnTo>
                  <a:pt x="16290" y="16995"/>
                </a:lnTo>
                <a:lnTo>
                  <a:pt x="26521" y="15857"/>
                </a:lnTo>
                <a:lnTo>
                  <a:pt x="38277" y="15443"/>
                </a:lnTo>
                <a:lnTo>
                  <a:pt x="76036" y="19301"/>
                </a:lnTo>
                <a:lnTo>
                  <a:pt x="100801" y="27546"/>
                </a:lnTo>
                <a:lnTo>
                  <a:pt x="123225" y="35181"/>
                </a:lnTo>
                <a:lnTo>
                  <a:pt x="153962" y="37211"/>
                </a:lnTo>
                <a:lnTo>
                  <a:pt x="184317" y="35181"/>
                </a:lnTo>
                <a:lnTo>
                  <a:pt x="208861" y="27546"/>
                </a:lnTo>
                <a:lnTo>
                  <a:pt x="235590" y="19301"/>
                </a:lnTo>
                <a:lnTo>
                  <a:pt x="272503" y="15443"/>
                </a:lnTo>
                <a:lnTo>
                  <a:pt x="281249" y="15703"/>
                </a:lnTo>
                <a:lnTo>
                  <a:pt x="289099" y="16433"/>
                </a:lnTo>
                <a:lnTo>
                  <a:pt x="296106" y="17554"/>
                </a:lnTo>
                <a:lnTo>
                  <a:pt x="302323" y="18986"/>
                </a:lnTo>
                <a:lnTo>
                  <a:pt x="302323" y="0"/>
                </a:lnTo>
                <a:lnTo>
                  <a:pt x="0" y="0"/>
                </a:lnTo>
                <a:close/>
              </a:path>
            </a:pathLst>
          </a:custGeom>
          <a:ln w="75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" name="object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74294"/>
              </p:ext>
            </p:extLst>
          </p:nvPr>
        </p:nvGraphicFramePr>
        <p:xfrm>
          <a:off x="4827701" y="2803144"/>
          <a:ext cx="1926590" cy="177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010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600" b="1" spc="4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Normal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can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easily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61594" marB="0">
                    <a:lnL w="53975">
                      <a:solidFill>
                        <a:srgbClr val="F5E3E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b="1" spc="7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can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easily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50" dirty="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35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35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7048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 can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 </a:t>
                      </a: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but 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comprehension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might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1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compromised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5880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b="1" spc="55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42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can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as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murmur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b="1" spc="6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45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Must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strain </a:t>
                      </a: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to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 </a:t>
                      </a: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</a:t>
                      </a:r>
                      <a:r>
                        <a:rPr sz="600" spc="-1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b="1" spc="6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can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barely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3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2705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b="1" spc="7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 cannot </a:t>
                      </a:r>
                      <a:r>
                        <a:rPr sz="600" spc="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be</a:t>
                      </a:r>
                      <a:r>
                        <a:rPr sz="600" spc="-1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-1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heard</a:t>
                      </a:r>
                      <a:endParaRPr sz="600">
                        <a:latin typeface="Verdana"/>
                        <a:cs typeface="Verdana"/>
                      </a:endParaRPr>
                    </a:p>
                  </a:txBody>
                  <a:tcPr marL="0" marR="0" marT="52705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600" b="1" spc="40" dirty="0">
                          <a:solidFill>
                            <a:srgbClr val="004187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sz="600" dirty="0">
                        <a:solidFill>
                          <a:srgbClr val="004187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F5E3E0"/>
                      </a:solidFill>
                      <a:prstDash val="solid"/>
                    </a:lnL>
                    <a:lnR w="53975">
                      <a:solidFill>
                        <a:srgbClr val="F5E3E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939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600" spc="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Loud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speech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and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spc="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low</a:t>
                      </a:r>
                      <a:r>
                        <a:rPr sz="600" spc="-4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frequency</a:t>
                      </a:r>
                      <a:r>
                        <a:rPr sz="600" spc="-4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sound  </a:t>
                      </a:r>
                      <a:r>
                        <a:rPr sz="600" spc="-1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are </a:t>
                      </a:r>
                      <a:r>
                        <a:rPr sz="600" spc="-5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further</a:t>
                      </a:r>
                      <a:r>
                        <a:rPr sz="600" spc="-6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600" dirty="0">
                          <a:solidFill>
                            <a:srgbClr val="5E575C"/>
                          </a:solidFill>
                          <a:latin typeface="Verdana"/>
                          <a:cs typeface="Verdana"/>
                        </a:rPr>
                        <a:t>reduced</a:t>
                      </a:r>
                      <a:endParaRPr sz="600" dirty="0">
                        <a:latin typeface="Verdana"/>
                        <a:cs typeface="Verdana"/>
                      </a:endParaRPr>
                    </a:p>
                  </a:txBody>
                  <a:tcPr marL="0" marR="0" marT="56515" marB="0">
                    <a:lnL w="53975">
                      <a:solidFill>
                        <a:srgbClr val="F5E3E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2637053" y="8773554"/>
            <a:ext cx="3970654" cy="3263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525" spc="-150" baseline="31746" dirty="0">
                <a:solidFill>
                  <a:srgbClr val="5E575C"/>
                </a:solidFill>
                <a:latin typeface="Verdana"/>
                <a:cs typeface="Verdana"/>
              </a:rPr>
              <a:t>1</a:t>
            </a:r>
            <a:r>
              <a:rPr sz="525" spc="-135" baseline="31746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Bradley,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J.S.,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35" dirty="0">
                <a:solidFill>
                  <a:srgbClr val="5E575C"/>
                </a:solidFill>
                <a:latin typeface="Verdana"/>
                <a:cs typeface="Verdana"/>
              </a:rPr>
              <a:t>Oct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1986.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Speech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Intelligibility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Studies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in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Classrooms</a:t>
            </a:r>
            <a:endParaRPr sz="600">
              <a:latin typeface="Verdana"/>
              <a:cs typeface="Verdana"/>
            </a:endParaRPr>
          </a:p>
          <a:p>
            <a:pPr marL="76200" marR="5080" indent="-63500">
              <a:lnSpc>
                <a:spcPts val="600"/>
              </a:lnSpc>
              <a:spcBef>
                <a:spcPts val="285"/>
              </a:spcBef>
            </a:pPr>
            <a:r>
              <a:rPr sz="525" spc="-22" baseline="31746" dirty="0">
                <a:solidFill>
                  <a:srgbClr val="5E575C"/>
                </a:solidFill>
                <a:latin typeface="Verdana"/>
                <a:cs typeface="Verdana"/>
              </a:rPr>
              <a:t>2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Masson,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F.N,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et </a:t>
            </a:r>
            <a:r>
              <a:rPr sz="600" spc="-20" dirty="0">
                <a:solidFill>
                  <a:srgbClr val="5E575C"/>
                </a:solidFill>
                <a:latin typeface="Verdana"/>
                <a:cs typeface="Verdana"/>
              </a:rPr>
              <a:t>al,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Sept 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2016,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Intelligibility </a:t>
            </a:r>
            <a:r>
              <a:rPr sz="600" spc="-5" dirty="0">
                <a:solidFill>
                  <a:srgbClr val="5E575C"/>
                </a:solidFill>
                <a:latin typeface="Verdana"/>
                <a:cs typeface="Verdana"/>
              </a:rPr>
              <a:t>in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Classroom </a:t>
            </a:r>
            <a:r>
              <a:rPr sz="600" spc="-120" dirty="0">
                <a:solidFill>
                  <a:srgbClr val="5E575C"/>
                </a:solidFill>
                <a:latin typeface="Verdana"/>
                <a:cs typeface="Verdana"/>
              </a:rPr>
              <a:t>: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Coupling effects between </a:t>
            </a: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outdoor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noise 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and room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acoustic</a:t>
            </a:r>
            <a:r>
              <a:rPr sz="600" spc="-1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response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72585" y="6902564"/>
            <a:ext cx="323850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Aesthetic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37053" y="6902564"/>
            <a:ext cx="11258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Enhanced </a:t>
            </a:r>
            <a:r>
              <a:rPr sz="500" spc="5" dirty="0">
                <a:solidFill>
                  <a:srgbClr val="5E575C"/>
                </a:solidFill>
                <a:latin typeface="Verdana"/>
                <a:cs typeface="Verdana"/>
              </a:rPr>
              <a:t>Acoustic </a:t>
            </a:r>
            <a:r>
              <a:rPr sz="500" dirty="0">
                <a:solidFill>
                  <a:srgbClr val="5E575C"/>
                </a:solidFill>
                <a:latin typeface="Verdana"/>
                <a:cs typeface="Verdana"/>
              </a:rPr>
              <a:t>Functionality  </a:t>
            </a:r>
            <a:r>
              <a:rPr sz="500" spc="5" dirty="0">
                <a:solidFill>
                  <a:srgbClr val="5E575C"/>
                </a:solidFill>
                <a:latin typeface="Verdana"/>
                <a:cs typeface="Verdana"/>
              </a:rPr>
              <a:t>Comfort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363963" y="6497066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4"/>
                </a:lnTo>
                <a:lnTo>
                  <a:pt x="24573" y="89146"/>
                </a:lnTo>
                <a:lnTo>
                  <a:pt x="52717" y="52717"/>
                </a:lnTo>
                <a:lnTo>
                  <a:pt x="89146" y="24573"/>
                </a:lnTo>
                <a:lnTo>
                  <a:pt x="132144" y="6429"/>
                </a:lnTo>
                <a:lnTo>
                  <a:pt x="179997" y="0"/>
                </a:lnTo>
                <a:lnTo>
                  <a:pt x="227849" y="6429"/>
                </a:lnTo>
                <a:lnTo>
                  <a:pt x="270847" y="24573"/>
                </a:lnTo>
                <a:lnTo>
                  <a:pt x="307276" y="52717"/>
                </a:lnTo>
                <a:lnTo>
                  <a:pt x="335420" y="89146"/>
                </a:lnTo>
                <a:lnTo>
                  <a:pt x="353564" y="132144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33546" y="6565607"/>
            <a:ext cx="236334" cy="23900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70365" y="6497066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359994" y="179997"/>
                </a:moveTo>
                <a:lnTo>
                  <a:pt x="353564" y="227849"/>
                </a:lnTo>
                <a:lnTo>
                  <a:pt x="335420" y="270847"/>
                </a:lnTo>
                <a:lnTo>
                  <a:pt x="307276" y="307276"/>
                </a:lnTo>
                <a:lnTo>
                  <a:pt x="270847" y="335420"/>
                </a:lnTo>
                <a:lnTo>
                  <a:pt x="227849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9"/>
                </a:lnTo>
                <a:lnTo>
                  <a:pt x="24573" y="89152"/>
                </a:lnTo>
                <a:lnTo>
                  <a:pt x="52717" y="52722"/>
                </a:lnTo>
                <a:lnTo>
                  <a:pt x="89146" y="24576"/>
                </a:lnTo>
                <a:lnTo>
                  <a:pt x="132144" y="6430"/>
                </a:lnTo>
                <a:lnTo>
                  <a:pt x="179997" y="0"/>
                </a:lnTo>
                <a:lnTo>
                  <a:pt x="227849" y="6430"/>
                </a:lnTo>
                <a:lnTo>
                  <a:pt x="270847" y="24576"/>
                </a:lnTo>
                <a:lnTo>
                  <a:pt x="307276" y="52722"/>
                </a:lnTo>
                <a:lnTo>
                  <a:pt x="335420" y="89152"/>
                </a:lnTo>
                <a:lnTo>
                  <a:pt x="353564" y="132149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58795" y="6571145"/>
            <a:ext cx="211848" cy="2118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54360" y="6501041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359994" y="179997"/>
                </a:moveTo>
                <a:lnTo>
                  <a:pt x="353564" y="227849"/>
                </a:lnTo>
                <a:lnTo>
                  <a:pt x="335417" y="270847"/>
                </a:lnTo>
                <a:lnTo>
                  <a:pt x="307271" y="307276"/>
                </a:lnTo>
                <a:lnTo>
                  <a:pt x="270842" y="335420"/>
                </a:lnTo>
                <a:lnTo>
                  <a:pt x="227845" y="353564"/>
                </a:lnTo>
                <a:lnTo>
                  <a:pt x="179997" y="359994"/>
                </a:lnTo>
                <a:lnTo>
                  <a:pt x="132144" y="353564"/>
                </a:lnTo>
                <a:lnTo>
                  <a:pt x="89146" y="335420"/>
                </a:lnTo>
                <a:lnTo>
                  <a:pt x="52717" y="307276"/>
                </a:lnTo>
                <a:lnTo>
                  <a:pt x="24573" y="270847"/>
                </a:lnTo>
                <a:lnTo>
                  <a:pt x="6429" y="227849"/>
                </a:lnTo>
                <a:lnTo>
                  <a:pt x="0" y="179997"/>
                </a:lnTo>
                <a:lnTo>
                  <a:pt x="6429" y="132149"/>
                </a:lnTo>
                <a:lnTo>
                  <a:pt x="24573" y="89152"/>
                </a:lnTo>
                <a:lnTo>
                  <a:pt x="52717" y="52722"/>
                </a:lnTo>
                <a:lnTo>
                  <a:pt x="89146" y="24576"/>
                </a:lnTo>
                <a:lnTo>
                  <a:pt x="132144" y="6430"/>
                </a:lnTo>
                <a:lnTo>
                  <a:pt x="179997" y="0"/>
                </a:lnTo>
                <a:lnTo>
                  <a:pt x="227845" y="6430"/>
                </a:lnTo>
                <a:lnTo>
                  <a:pt x="270842" y="24576"/>
                </a:lnTo>
                <a:lnTo>
                  <a:pt x="307271" y="52722"/>
                </a:lnTo>
                <a:lnTo>
                  <a:pt x="335417" y="89152"/>
                </a:lnTo>
                <a:lnTo>
                  <a:pt x="353564" y="132149"/>
                </a:lnTo>
                <a:lnTo>
                  <a:pt x="359994" y="179997"/>
                </a:lnTo>
                <a:close/>
              </a:path>
            </a:pathLst>
          </a:custGeom>
          <a:ln w="15214">
            <a:solidFill>
              <a:srgbClr val="00A9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84980" y="6593662"/>
            <a:ext cx="299085" cy="175260"/>
          </a:xfrm>
          <a:custGeom>
            <a:avLst/>
            <a:gdLst/>
            <a:ahLst/>
            <a:cxnLst/>
            <a:rect l="l" t="t" r="r" b="b"/>
            <a:pathLst>
              <a:path w="299085" h="175259">
                <a:moveTo>
                  <a:pt x="149364" y="0"/>
                </a:moveTo>
                <a:lnTo>
                  <a:pt x="106436" y="7409"/>
                </a:lnTo>
                <a:lnTo>
                  <a:pt x="68762" y="25447"/>
                </a:lnTo>
                <a:lnTo>
                  <a:pt x="28446" y="56472"/>
                </a:lnTo>
                <a:lnTo>
                  <a:pt x="0" y="87375"/>
                </a:lnTo>
                <a:lnTo>
                  <a:pt x="3568" y="91922"/>
                </a:lnTo>
                <a:lnTo>
                  <a:pt x="45808" y="133172"/>
                </a:lnTo>
                <a:lnTo>
                  <a:pt x="80314" y="155944"/>
                </a:lnTo>
                <a:lnTo>
                  <a:pt x="120911" y="171451"/>
                </a:lnTo>
                <a:lnTo>
                  <a:pt x="149364" y="174751"/>
                </a:lnTo>
                <a:lnTo>
                  <a:pt x="163499" y="173925"/>
                </a:lnTo>
                <a:lnTo>
                  <a:pt x="206883" y="161607"/>
                </a:lnTo>
                <a:lnTo>
                  <a:pt x="218714" y="155778"/>
                </a:lnTo>
                <a:lnTo>
                  <a:pt x="149364" y="155778"/>
                </a:lnTo>
                <a:lnTo>
                  <a:pt x="122764" y="150394"/>
                </a:lnTo>
                <a:lnTo>
                  <a:pt x="111093" y="142519"/>
                </a:lnTo>
                <a:lnTo>
                  <a:pt x="86614" y="142519"/>
                </a:lnTo>
                <a:lnTo>
                  <a:pt x="77798" y="137482"/>
                </a:lnTo>
                <a:lnTo>
                  <a:pt x="43095" y="111623"/>
                </a:lnTo>
                <a:lnTo>
                  <a:pt x="19011" y="87375"/>
                </a:lnTo>
                <a:lnTo>
                  <a:pt x="24774" y="80994"/>
                </a:lnTo>
                <a:lnTo>
                  <a:pt x="55232" y="52958"/>
                </a:lnTo>
                <a:lnTo>
                  <a:pt x="86614" y="32232"/>
                </a:lnTo>
                <a:lnTo>
                  <a:pt x="111093" y="32232"/>
                </a:lnTo>
                <a:lnTo>
                  <a:pt x="122764" y="24357"/>
                </a:lnTo>
                <a:lnTo>
                  <a:pt x="149364" y="18973"/>
                </a:lnTo>
                <a:lnTo>
                  <a:pt x="218717" y="18973"/>
                </a:lnTo>
                <a:lnTo>
                  <a:pt x="218425" y="18805"/>
                </a:lnTo>
                <a:lnTo>
                  <a:pt x="206883" y="13144"/>
                </a:lnTo>
                <a:lnTo>
                  <a:pt x="192305" y="7409"/>
                </a:lnTo>
                <a:lnTo>
                  <a:pt x="177828" y="3300"/>
                </a:lnTo>
                <a:lnTo>
                  <a:pt x="163499" y="826"/>
                </a:lnTo>
                <a:lnTo>
                  <a:pt x="149364" y="0"/>
                </a:lnTo>
                <a:close/>
              </a:path>
              <a:path w="299085" h="175259">
                <a:moveTo>
                  <a:pt x="218717" y="18973"/>
                </a:moveTo>
                <a:lnTo>
                  <a:pt x="149364" y="18973"/>
                </a:lnTo>
                <a:lnTo>
                  <a:pt x="175967" y="24357"/>
                </a:lnTo>
                <a:lnTo>
                  <a:pt x="197716" y="39030"/>
                </a:lnTo>
                <a:lnTo>
                  <a:pt x="212394" y="60775"/>
                </a:lnTo>
                <a:lnTo>
                  <a:pt x="217779" y="87375"/>
                </a:lnTo>
                <a:lnTo>
                  <a:pt x="212394" y="113976"/>
                </a:lnTo>
                <a:lnTo>
                  <a:pt x="197716" y="135721"/>
                </a:lnTo>
                <a:lnTo>
                  <a:pt x="175967" y="150394"/>
                </a:lnTo>
                <a:lnTo>
                  <a:pt x="149364" y="155778"/>
                </a:lnTo>
                <a:lnTo>
                  <a:pt x="218714" y="155778"/>
                </a:lnTo>
                <a:lnTo>
                  <a:pt x="229974" y="149299"/>
                </a:lnTo>
                <a:lnTo>
                  <a:pt x="240248" y="142519"/>
                </a:lnTo>
                <a:lnTo>
                  <a:pt x="212128" y="142519"/>
                </a:lnTo>
                <a:lnTo>
                  <a:pt x="220847" y="130656"/>
                </a:lnTo>
                <a:lnTo>
                  <a:pt x="227399" y="117338"/>
                </a:lnTo>
                <a:lnTo>
                  <a:pt x="231523" y="102825"/>
                </a:lnTo>
                <a:lnTo>
                  <a:pt x="232956" y="87375"/>
                </a:lnTo>
                <a:lnTo>
                  <a:pt x="231523" y="71921"/>
                </a:lnTo>
                <a:lnTo>
                  <a:pt x="227399" y="57408"/>
                </a:lnTo>
                <a:lnTo>
                  <a:pt x="220847" y="44093"/>
                </a:lnTo>
                <a:lnTo>
                  <a:pt x="212128" y="32232"/>
                </a:lnTo>
                <a:lnTo>
                  <a:pt x="240256" y="32232"/>
                </a:lnTo>
                <a:lnTo>
                  <a:pt x="229974" y="25447"/>
                </a:lnTo>
                <a:lnTo>
                  <a:pt x="218717" y="18973"/>
                </a:lnTo>
                <a:close/>
              </a:path>
              <a:path w="299085" h="175259">
                <a:moveTo>
                  <a:pt x="111093" y="32232"/>
                </a:moveTo>
                <a:lnTo>
                  <a:pt x="86614" y="32232"/>
                </a:lnTo>
                <a:lnTo>
                  <a:pt x="77894" y="44093"/>
                </a:lnTo>
                <a:lnTo>
                  <a:pt x="71342" y="57408"/>
                </a:lnTo>
                <a:lnTo>
                  <a:pt x="67218" y="71921"/>
                </a:lnTo>
                <a:lnTo>
                  <a:pt x="65786" y="87375"/>
                </a:lnTo>
                <a:lnTo>
                  <a:pt x="67218" y="102825"/>
                </a:lnTo>
                <a:lnTo>
                  <a:pt x="71342" y="117338"/>
                </a:lnTo>
                <a:lnTo>
                  <a:pt x="77894" y="130656"/>
                </a:lnTo>
                <a:lnTo>
                  <a:pt x="86614" y="142519"/>
                </a:lnTo>
                <a:lnTo>
                  <a:pt x="111093" y="142519"/>
                </a:lnTo>
                <a:lnTo>
                  <a:pt x="101018" y="135721"/>
                </a:lnTo>
                <a:lnTo>
                  <a:pt x="86346" y="113976"/>
                </a:lnTo>
                <a:lnTo>
                  <a:pt x="80962" y="87375"/>
                </a:lnTo>
                <a:lnTo>
                  <a:pt x="86346" y="60775"/>
                </a:lnTo>
                <a:lnTo>
                  <a:pt x="101018" y="39030"/>
                </a:lnTo>
                <a:lnTo>
                  <a:pt x="111093" y="32232"/>
                </a:lnTo>
                <a:close/>
              </a:path>
              <a:path w="299085" h="175259">
                <a:moveTo>
                  <a:pt x="240256" y="32232"/>
                </a:moveTo>
                <a:lnTo>
                  <a:pt x="212128" y="32232"/>
                </a:lnTo>
                <a:lnTo>
                  <a:pt x="220865" y="37219"/>
                </a:lnTo>
                <a:lnTo>
                  <a:pt x="229042" y="42429"/>
                </a:lnTo>
                <a:lnTo>
                  <a:pt x="265868" y="72696"/>
                </a:lnTo>
                <a:lnTo>
                  <a:pt x="279730" y="87375"/>
                </a:lnTo>
                <a:lnTo>
                  <a:pt x="273974" y="93751"/>
                </a:lnTo>
                <a:lnTo>
                  <a:pt x="243776" y="121577"/>
                </a:lnTo>
                <a:lnTo>
                  <a:pt x="212128" y="142519"/>
                </a:lnTo>
                <a:lnTo>
                  <a:pt x="240248" y="142519"/>
                </a:lnTo>
                <a:lnTo>
                  <a:pt x="270295" y="118274"/>
                </a:lnTo>
                <a:lnTo>
                  <a:pt x="298742" y="87375"/>
                </a:lnTo>
                <a:lnTo>
                  <a:pt x="295173" y="82816"/>
                </a:lnTo>
                <a:lnTo>
                  <a:pt x="252933" y="41579"/>
                </a:lnTo>
                <a:lnTo>
                  <a:pt x="241490" y="33046"/>
                </a:lnTo>
                <a:lnTo>
                  <a:pt x="240256" y="32232"/>
                </a:lnTo>
                <a:close/>
              </a:path>
            </a:pathLst>
          </a:custGeom>
          <a:solidFill>
            <a:srgbClr val="00A9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94569" y="6637566"/>
            <a:ext cx="79578" cy="7956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06204" y="2085061"/>
            <a:ext cx="4274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4187"/>
                </a:solidFill>
                <a:latin typeface="Arial"/>
                <a:cs typeface="Arial"/>
              </a:rPr>
              <a:t>Acoustics </a:t>
            </a:r>
            <a:r>
              <a:rPr sz="1600" b="1" spc="65" dirty="0">
                <a:solidFill>
                  <a:srgbClr val="004187"/>
                </a:solidFill>
                <a:latin typeface="Arial"/>
                <a:cs typeface="Arial"/>
              </a:rPr>
              <a:t>that </a:t>
            </a:r>
            <a:r>
              <a:rPr sz="1600" b="1" spc="10" dirty="0">
                <a:solidFill>
                  <a:srgbClr val="004187"/>
                </a:solidFill>
                <a:latin typeface="Arial"/>
                <a:cs typeface="Arial"/>
              </a:rPr>
              <a:t>Enhance </a:t>
            </a:r>
            <a:r>
              <a:rPr sz="1600" b="1" spc="65" dirty="0">
                <a:solidFill>
                  <a:srgbClr val="004187"/>
                </a:solidFill>
                <a:latin typeface="Arial"/>
                <a:cs typeface="Arial"/>
              </a:rPr>
              <a:t>the </a:t>
            </a:r>
            <a:r>
              <a:rPr sz="1600" b="1" spc="50" dirty="0">
                <a:solidFill>
                  <a:srgbClr val="004187"/>
                </a:solidFill>
                <a:latin typeface="Arial"/>
                <a:cs typeface="Arial"/>
              </a:rPr>
              <a:t>Quality </a:t>
            </a:r>
            <a:r>
              <a:rPr sz="1600" b="1" spc="70" dirty="0">
                <a:solidFill>
                  <a:srgbClr val="004187"/>
                </a:solidFill>
                <a:latin typeface="Arial"/>
                <a:cs typeface="Arial"/>
              </a:rPr>
              <a:t>of</a:t>
            </a:r>
            <a:r>
              <a:rPr sz="1600" b="1" spc="-21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4187"/>
                </a:solidFill>
                <a:latin typeface="Arial"/>
                <a:cs typeface="Arial"/>
              </a:rPr>
              <a:t>Life</a:t>
            </a:r>
            <a:endParaRPr sz="1600" dirty="0">
              <a:solidFill>
                <a:srgbClr val="004187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06183" y="4412983"/>
            <a:ext cx="6221095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100"/>
              </a:spcBef>
              <a:tabLst>
                <a:tab pos="3151505" algn="l"/>
              </a:tabLst>
            </a:pPr>
            <a:r>
              <a:rPr sz="800" b="1" spc="40" dirty="0">
                <a:solidFill>
                  <a:srgbClr val="004187"/>
                </a:solidFill>
                <a:latin typeface="Arial"/>
                <a:cs typeface="Arial"/>
              </a:rPr>
              <a:t>Room</a:t>
            </a:r>
            <a:r>
              <a:rPr sz="800" b="1" spc="1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800" b="1" spc="-110" dirty="0">
                <a:solidFill>
                  <a:srgbClr val="004187"/>
                </a:solidFill>
                <a:latin typeface="Arial"/>
                <a:cs typeface="Arial"/>
              </a:rPr>
              <a:t>1</a:t>
            </a:r>
            <a:r>
              <a:rPr sz="800" b="1" spc="-110" dirty="0">
                <a:solidFill>
                  <a:srgbClr val="00A94F"/>
                </a:solidFill>
                <a:latin typeface="Arial"/>
                <a:cs typeface="Arial"/>
              </a:rPr>
              <a:t>	</a:t>
            </a:r>
            <a:r>
              <a:rPr sz="800" b="1" spc="40" dirty="0">
                <a:solidFill>
                  <a:srgbClr val="004187"/>
                </a:solidFill>
                <a:latin typeface="Arial"/>
                <a:cs typeface="Arial"/>
              </a:rPr>
              <a:t>Room</a:t>
            </a:r>
            <a:r>
              <a:rPr sz="800" b="1" spc="15" dirty="0">
                <a:solidFill>
                  <a:srgbClr val="004187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4187"/>
                </a:solidFill>
                <a:latin typeface="Arial"/>
                <a:cs typeface="Arial"/>
              </a:rPr>
              <a:t>2</a:t>
            </a:r>
            <a:endParaRPr sz="800" dirty="0">
              <a:solidFill>
                <a:srgbClr val="004187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2700" marR="5080">
              <a:lnSpc>
                <a:spcPts val="700"/>
              </a:lnSpc>
            </a:pPr>
            <a:r>
              <a:rPr sz="600" spc="20" dirty="0">
                <a:solidFill>
                  <a:srgbClr val="5E575C"/>
                </a:solidFill>
                <a:latin typeface="Verdana"/>
                <a:cs typeface="Verdana"/>
              </a:rPr>
              <a:t>Acoustic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privacy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can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be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enhanced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by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incorporating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special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acoustically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rated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drywall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partitions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into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5" dirty="0">
                <a:solidFill>
                  <a:srgbClr val="5E575C"/>
                </a:solidFill>
                <a:latin typeface="Verdana"/>
                <a:cs typeface="Verdana"/>
              </a:rPr>
              <a:t>design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5" dirty="0">
                <a:solidFill>
                  <a:srgbClr val="5E575C"/>
                </a:solidFill>
                <a:latin typeface="Verdana"/>
                <a:cs typeface="Verdana"/>
              </a:rPr>
              <a:t>of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layout.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The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table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serves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as</a:t>
            </a:r>
            <a:r>
              <a:rPr sz="600" spc="-3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5" dirty="0">
                <a:solidFill>
                  <a:srgbClr val="5E575C"/>
                </a:solidFill>
                <a:latin typeface="Verdana"/>
                <a:cs typeface="Verdana"/>
              </a:rPr>
              <a:t>a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guide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to</a:t>
            </a:r>
            <a:r>
              <a:rPr sz="600" spc="-30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10" dirty="0">
                <a:solidFill>
                  <a:srgbClr val="5E575C"/>
                </a:solidFill>
                <a:latin typeface="Verdana"/>
                <a:cs typeface="Verdana"/>
              </a:rPr>
              <a:t>sound  </a:t>
            </a:r>
            <a:r>
              <a:rPr sz="600" dirty="0">
                <a:solidFill>
                  <a:srgbClr val="5E575C"/>
                </a:solidFill>
                <a:latin typeface="Verdana"/>
                <a:cs typeface="Verdana"/>
              </a:rPr>
              <a:t>insulation</a:t>
            </a:r>
            <a:r>
              <a:rPr sz="600" spc="-45" dirty="0">
                <a:solidFill>
                  <a:srgbClr val="5E575C"/>
                </a:solidFill>
                <a:latin typeface="Verdana"/>
                <a:cs typeface="Verdana"/>
              </a:rPr>
              <a:t> </a:t>
            </a:r>
            <a:r>
              <a:rPr sz="600" spc="-10" dirty="0">
                <a:solidFill>
                  <a:srgbClr val="5E575C"/>
                </a:solidFill>
                <a:latin typeface="Verdana"/>
                <a:cs typeface="Verdana"/>
              </a:rPr>
              <a:t>levels.</a:t>
            </a:r>
            <a:endParaRPr sz="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Words>2602</Words>
  <Application>Microsoft Office PowerPoint</Application>
  <PresentationFormat>自定义</PresentationFormat>
  <Paragraphs>443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Verdana</vt:lpstr>
      <vt:lpstr>Office Theme</vt:lpstr>
      <vt:lpstr>taikongbot TECHNICAL  GYPSUM BOARD  PORTFOLIO</vt:lpstr>
      <vt:lpstr>PowerPoint 演示文稿</vt:lpstr>
      <vt:lpstr>EXPERTISE IN DESIGN  AND CONSTRUCTION</vt:lpstr>
      <vt:lpstr>FIRE-RATED PARTITIONS</vt:lpstr>
      <vt:lpstr>FIRE-RESISTANT GYPSUM BOARD</vt:lpstr>
      <vt:lpstr>FIRE-RATED SYSTEMS</vt:lpstr>
      <vt:lpstr>PowerPoint 演示文稿</vt:lpstr>
      <vt:lpstr>FIRE-RATED SYSTEMS</vt:lpstr>
      <vt:lpstr>ACOUSTIC GYPSUM BOARD</vt:lpstr>
      <vt:lpstr>MOISTURE-RESISTANT  GYPSUM BOARD</vt:lpstr>
      <vt:lpstr>ABUSE-RESISTANT  GYPSUM BOARD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USG BORAL  TECHNICAL  GYPSUM BOARD  PORTFOLIO</dc:title>
  <cp:lastModifiedBy>WRGHO</cp:lastModifiedBy>
  <cp:revision>10</cp:revision>
  <dcterms:created xsi:type="dcterms:W3CDTF">2019-04-05T07:18:21Z</dcterms:created>
  <dcterms:modified xsi:type="dcterms:W3CDTF">2019-04-05T10:21:02Z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2018-03-27T00:00:00Z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2019-04-05T00:00:00Z</vt:filetime>
  </property>
</Properties>
</file>